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74" r:id="rId2"/>
    <p:sldId id="275" r:id="rId3"/>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D4D6"/>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82"/>
    <p:restoredTop sz="95846"/>
  </p:normalViewPr>
  <p:slideViewPr>
    <p:cSldViewPr snapToGrid="0" snapToObjects="1">
      <p:cViewPr>
        <p:scale>
          <a:sx n="120" d="100"/>
          <a:sy n="120" d="100"/>
        </p:scale>
        <p:origin x="2168"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GB"/>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21FE4842-C518-9741-BB7B-A105FBC0FC1C}" type="datetimeFigureOut">
              <a:rPr lang="en-US" smtClean="0"/>
              <a:t>4/6/22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A9877B-6E18-6A40-9A2D-719DAD24A118}" type="slidenum">
              <a:rPr lang="en-US" smtClean="0"/>
              <a:t>‹#›</a:t>
            </a:fld>
            <a:endParaRPr lang="en-US"/>
          </a:p>
        </p:txBody>
      </p:sp>
    </p:spTree>
    <p:extLst>
      <p:ext uri="{BB962C8B-B14F-4D97-AF65-F5344CB8AC3E}">
        <p14:creationId xmlns:p14="http://schemas.microsoft.com/office/powerpoint/2010/main" val="2082064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1FE4842-C518-9741-BB7B-A105FBC0FC1C}" type="datetimeFigureOut">
              <a:rPr lang="en-US" smtClean="0"/>
              <a:t>4/6/22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A9877B-6E18-6A40-9A2D-719DAD24A118}" type="slidenum">
              <a:rPr lang="en-US" smtClean="0"/>
              <a:t>‹#›</a:t>
            </a:fld>
            <a:endParaRPr lang="en-US"/>
          </a:p>
        </p:txBody>
      </p:sp>
    </p:spTree>
    <p:extLst>
      <p:ext uri="{BB962C8B-B14F-4D97-AF65-F5344CB8AC3E}">
        <p14:creationId xmlns:p14="http://schemas.microsoft.com/office/powerpoint/2010/main" val="2847963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1FE4842-C518-9741-BB7B-A105FBC0FC1C}" type="datetimeFigureOut">
              <a:rPr lang="en-US" smtClean="0"/>
              <a:t>4/6/22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A9877B-6E18-6A40-9A2D-719DAD24A118}" type="slidenum">
              <a:rPr lang="en-US" smtClean="0"/>
              <a:t>‹#›</a:t>
            </a:fld>
            <a:endParaRPr lang="en-US"/>
          </a:p>
        </p:txBody>
      </p:sp>
    </p:spTree>
    <p:extLst>
      <p:ext uri="{BB962C8B-B14F-4D97-AF65-F5344CB8AC3E}">
        <p14:creationId xmlns:p14="http://schemas.microsoft.com/office/powerpoint/2010/main" val="698326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1FE4842-C518-9741-BB7B-A105FBC0FC1C}" type="datetimeFigureOut">
              <a:rPr lang="en-US" smtClean="0"/>
              <a:t>4/6/22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A9877B-6E18-6A40-9A2D-719DAD24A118}" type="slidenum">
              <a:rPr lang="en-US" smtClean="0"/>
              <a:t>‹#›</a:t>
            </a:fld>
            <a:endParaRPr lang="en-US"/>
          </a:p>
        </p:txBody>
      </p:sp>
    </p:spTree>
    <p:extLst>
      <p:ext uri="{BB962C8B-B14F-4D97-AF65-F5344CB8AC3E}">
        <p14:creationId xmlns:p14="http://schemas.microsoft.com/office/powerpoint/2010/main" val="471148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GB"/>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1FE4842-C518-9741-BB7B-A105FBC0FC1C}" type="datetimeFigureOut">
              <a:rPr lang="en-US" smtClean="0"/>
              <a:t>4/6/22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A9877B-6E18-6A40-9A2D-719DAD24A118}" type="slidenum">
              <a:rPr lang="en-US" smtClean="0"/>
              <a:t>‹#›</a:t>
            </a:fld>
            <a:endParaRPr lang="en-US"/>
          </a:p>
        </p:txBody>
      </p:sp>
    </p:spTree>
    <p:extLst>
      <p:ext uri="{BB962C8B-B14F-4D97-AF65-F5344CB8AC3E}">
        <p14:creationId xmlns:p14="http://schemas.microsoft.com/office/powerpoint/2010/main" val="1027824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21FE4842-C518-9741-BB7B-A105FBC0FC1C}" type="datetimeFigureOut">
              <a:rPr lang="en-US" smtClean="0"/>
              <a:t>4/6/22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A9877B-6E18-6A40-9A2D-719DAD24A118}" type="slidenum">
              <a:rPr lang="en-US" smtClean="0"/>
              <a:t>‹#›</a:t>
            </a:fld>
            <a:endParaRPr lang="en-US"/>
          </a:p>
        </p:txBody>
      </p:sp>
    </p:spTree>
    <p:extLst>
      <p:ext uri="{BB962C8B-B14F-4D97-AF65-F5344CB8AC3E}">
        <p14:creationId xmlns:p14="http://schemas.microsoft.com/office/powerpoint/2010/main" val="330103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GB"/>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21FE4842-C518-9741-BB7B-A105FBC0FC1C}" type="datetimeFigureOut">
              <a:rPr lang="en-US" smtClean="0"/>
              <a:t>4/6/22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A9877B-6E18-6A40-9A2D-719DAD24A118}" type="slidenum">
              <a:rPr lang="en-US" smtClean="0"/>
              <a:t>‹#›</a:t>
            </a:fld>
            <a:endParaRPr lang="en-US"/>
          </a:p>
        </p:txBody>
      </p:sp>
    </p:spTree>
    <p:extLst>
      <p:ext uri="{BB962C8B-B14F-4D97-AF65-F5344CB8AC3E}">
        <p14:creationId xmlns:p14="http://schemas.microsoft.com/office/powerpoint/2010/main" val="586169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21FE4842-C518-9741-BB7B-A105FBC0FC1C}" type="datetimeFigureOut">
              <a:rPr lang="en-US" smtClean="0"/>
              <a:t>4/6/22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A9877B-6E18-6A40-9A2D-719DAD24A118}" type="slidenum">
              <a:rPr lang="en-US" smtClean="0"/>
              <a:t>‹#›</a:t>
            </a:fld>
            <a:endParaRPr lang="en-US"/>
          </a:p>
        </p:txBody>
      </p:sp>
    </p:spTree>
    <p:extLst>
      <p:ext uri="{BB962C8B-B14F-4D97-AF65-F5344CB8AC3E}">
        <p14:creationId xmlns:p14="http://schemas.microsoft.com/office/powerpoint/2010/main" val="457149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FE4842-C518-9741-BB7B-A105FBC0FC1C}" type="datetimeFigureOut">
              <a:rPr lang="en-US" smtClean="0"/>
              <a:t>4/6/22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A9877B-6E18-6A40-9A2D-719DAD24A118}" type="slidenum">
              <a:rPr lang="en-US" smtClean="0"/>
              <a:t>‹#›</a:t>
            </a:fld>
            <a:endParaRPr lang="en-US"/>
          </a:p>
        </p:txBody>
      </p:sp>
    </p:spTree>
    <p:extLst>
      <p:ext uri="{BB962C8B-B14F-4D97-AF65-F5344CB8AC3E}">
        <p14:creationId xmlns:p14="http://schemas.microsoft.com/office/powerpoint/2010/main" val="3381116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GB"/>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21FE4842-C518-9741-BB7B-A105FBC0FC1C}" type="datetimeFigureOut">
              <a:rPr lang="en-US" smtClean="0"/>
              <a:t>4/6/22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A9877B-6E18-6A40-9A2D-719DAD24A118}" type="slidenum">
              <a:rPr lang="en-US" smtClean="0"/>
              <a:t>‹#›</a:t>
            </a:fld>
            <a:endParaRPr lang="en-US"/>
          </a:p>
        </p:txBody>
      </p:sp>
    </p:spTree>
    <p:extLst>
      <p:ext uri="{BB962C8B-B14F-4D97-AF65-F5344CB8AC3E}">
        <p14:creationId xmlns:p14="http://schemas.microsoft.com/office/powerpoint/2010/main" val="3674563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21FE4842-C518-9741-BB7B-A105FBC0FC1C}" type="datetimeFigureOut">
              <a:rPr lang="en-US" smtClean="0"/>
              <a:t>4/6/22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A9877B-6E18-6A40-9A2D-719DAD24A118}" type="slidenum">
              <a:rPr lang="en-US" smtClean="0"/>
              <a:t>‹#›</a:t>
            </a:fld>
            <a:endParaRPr lang="en-US"/>
          </a:p>
        </p:txBody>
      </p:sp>
    </p:spTree>
    <p:extLst>
      <p:ext uri="{BB962C8B-B14F-4D97-AF65-F5344CB8AC3E}">
        <p14:creationId xmlns:p14="http://schemas.microsoft.com/office/powerpoint/2010/main" val="3456863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21FE4842-C518-9741-BB7B-A105FBC0FC1C}" type="datetimeFigureOut">
              <a:rPr lang="en-US" smtClean="0"/>
              <a:t>4/6/22</a:t>
            </a:fld>
            <a:endParaRPr 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3AA9877B-6E18-6A40-9A2D-719DAD24A118}" type="slidenum">
              <a:rPr lang="en-US" smtClean="0"/>
              <a:t>‹#›</a:t>
            </a:fld>
            <a:endParaRPr lang="en-US"/>
          </a:p>
        </p:txBody>
      </p:sp>
    </p:spTree>
    <p:extLst>
      <p:ext uri="{BB962C8B-B14F-4D97-AF65-F5344CB8AC3E}">
        <p14:creationId xmlns:p14="http://schemas.microsoft.com/office/powerpoint/2010/main" val="26010153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ounded Rectangle 80">
            <a:extLst>
              <a:ext uri="{FF2B5EF4-FFF2-40B4-BE49-F238E27FC236}">
                <a16:creationId xmlns:a16="http://schemas.microsoft.com/office/drawing/2014/main" id="{8A36D3B9-5D55-2049-B046-BD1A3E00E033}"/>
              </a:ext>
            </a:extLst>
          </p:cNvPr>
          <p:cNvSpPr/>
          <p:nvPr/>
        </p:nvSpPr>
        <p:spPr>
          <a:xfrm>
            <a:off x="170690" y="1216150"/>
            <a:ext cx="6503172" cy="364879"/>
          </a:xfrm>
          <a:prstGeom prst="roundRect">
            <a:avLst>
              <a:gd name="adj" fmla="val 2594"/>
            </a:avLst>
          </a:prstGeom>
          <a:noFill/>
          <a:ln w="28575">
            <a:solidFill>
              <a:srgbClr val="38D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Arial Rounded MT Bold" panose="020F0704030504030204" pitchFamily="34" charset="77"/>
            </a:endParaRPr>
          </a:p>
        </p:txBody>
      </p:sp>
      <p:sp>
        <p:nvSpPr>
          <p:cNvPr id="115" name="TextBox 114">
            <a:extLst>
              <a:ext uri="{FF2B5EF4-FFF2-40B4-BE49-F238E27FC236}">
                <a16:creationId xmlns:a16="http://schemas.microsoft.com/office/drawing/2014/main" id="{B1375CE3-8DEA-9D4A-AD48-5B41C742B441}"/>
              </a:ext>
            </a:extLst>
          </p:cNvPr>
          <p:cNvSpPr txBox="1"/>
          <p:nvPr/>
        </p:nvSpPr>
        <p:spPr>
          <a:xfrm>
            <a:off x="1501708" y="1276140"/>
            <a:ext cx="4010091" cy="307777"/>
          </a:xfrm>
          <a:prstGeom prst="rect">
            <a:avLst/>
          </a:prstGeom>
          <a:noFill/>
        </p:spPr>
        <p:txBody>
          <a:bodyPr wrap="square">
            <a:spAutoFit/>
          </a:bodyPr>
          <a:lstStyle/>
          <a:p>
            <a:pPr algn="ctr"/>
            <a:r>
              <a:rPr lang="en-US" sz="1400" b="1" dirty="0">
                <a:solidFill>
                  <a:schemeClr val="bg1">
                    <a:lumMod val="50000"/>
                  </a:schemeClr>
                </a:solidFill>
                <a:latin typeface="Arial Rounded MT Bold" panose="020F0704030504030204" pitchFamily="34" charset="77"/>
              </a:rPr>
              <a:t>History of the Atom</a:t>
            </a:r>
          </a:p>
        </p:txBody>
      </p:sp>
      <p:sp>
        <p:nvSpPr>
          <p:cNvPr id="12" name="Rectangle 11">
            <a:extLst>
              <a:ext uri="{FF2B5EF4-FFF2-40B4-BE49-F238E27FC236}">
                <a16:creationId xmlns:a16="http://schemas.microsoft.com/office/drawing/2014/main" id="{FCB21089-0A6D-8F45-9B84-FE062ECA309E}"/>
              </a:ext>
            </a:extLst>
          </p:cNvPr>
          <p:cNvSpPr/>
          <p:nvPr/>
        </p:nvSpPr>
        <p:spPr>
          <a:xfrm>
            <a:off x="0" y="1"/>
            <a:ext cx="6858000" cy="1062318"/>
          </a:xfrm>
          <a:prstGeom prst="rect">
            <a:avLst/>
          </a:prstGeom>
          <a:solidFill>
            <a:srgbClr val="38D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4A66EE55-C288-1B43-855B-FE2272190694}"/>
              </a:ext>
            </a:extLst>
          </p:cNvPr>
          <p:cNvSpPr/>
          <p:nvPr/>
        </p:nvSpPr>
        <p:spPr>
          <a:xfrm>
            <a:off x="1093357" y="177564"/>
            <a:ext cx="5580506" cy="717631"/>
          </a:xfrm>
          <a:prstGeom prst="round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Arial Rounded MT Bold" panose="020F0704030504030204" pitchFamily="34" charset="77"/>
            </a:endParaRPr>
          </a:p>
        </p:txBody>
      </p:sp>
      <p:sp>
        <p:nvSpPr>
          <p:cNvPr id="21" name="TextBox 20">
            <a:extLst>
              <a:ext uri="{FF2B5EF4-FFF2-40B4-BE49-F238E27FC236}">
                <a16:creationId xmlns:a16="http://schemas.microsoft.com/office/drawing/2014/main" id="{8A446204-9286-6F40-BF2A-1BDE81D029C0}"/>
              </a:ext>
            </a:extLst>
          </p:cNvPr>
          <p:cNvSpPr txBox="1"/>
          <p:nvPr/>
        </p:nvSpPr>
        <p:spPr>
          <a:xfrm>
            <a:off x="1112885" y="184705"/>
            <a:ext cx="4904143" cy="276999"/>
          </a:xfrm>
          <a:prstGeom prst="rect">
            <a:avLst/>
          </a:prstGeom>
          <a:noFill/>
        </p:spPr>
        <p:txBody>
          <a:bodyPr wrap="square" rtlCol="0">
            <a:spAutoFit/>
          </a:bodyPr>
          <a:lstStyle/>
          <a:p>
            <a:r>
              <a:rPr lang="en-US" sz="1200" dirty="0">
                <a:solidFill>
                  <a:schemeClr val="bg1"/>
                </a:solidFill>
                <a:latin typeface="Arial Rounded MT Bold" panose="020F0704030504030204" pitchFamily="34" charset="77"/>
              </a:rPr>
              <a:t>Mission Assignment:</a:t>
            </a:r>
          </a:p>
        </p:txBody>
      </p:sp>
      <p:sp>
        <p:nvSpPr>
          <p:cNvPr id="24" name="Rectangle 23">
            <a:extLst>
              <a:ext uri="{FF2B5EF4-FFF2-40B4-BE49-F238E27FC236}">
                <a16:creationId xmlns:a16="http://schemas.microsoft.com/office/drawing/2014/main" id="{20A94FC6-A09D-D14C-AE03-EA5F1495FA64}"/>
              </a:ext>
            </a:extLst>
          </p:cNvPr>
          <p:cNvSpPr/>
          <p:nvPr/>
        </p:nvSpPr>
        <p:spPr>
          <a:xfrm>
            <a:off x="0" y="9624786"/>
            <a:ext cx="6858000" cy="305322"/>
          </a:xfrm>
          <a:prstGeom prst="rect">
            <a:avLst/>
          </a:prstGeom>
          <a:solidFill>
            <a:srgbClr val="38D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CA0EE72D-C9D7-D448-903B-E6F91E5817C9}"/>
              </a:ext>
            </a:extLst>
          </p:cNvPr>
          <p:cNvSpPr txBox="1"/>
          <p:nvPr/>
        </p:nvSpPr>
        <p:spPr>
          <a:xfrm>
            <a:off x="3820205" y="9669885"/>
            <a:ext cx="2942598" cy="215444"/>
          </a:xfrm>
          <a:prstGeom prst="rect">
            <a:avLst/>
          </a:prstGeom>
          <a:noFill/>
        </p:spPr>
        <p:txBody>
          <a:bodyPr wrap="square" rtlCol="0">
            <a:spAutoFit/>
          </a:bodyPr>
          <a:lstStyle/>
          <a:p>
            <a:pPr algn="r"/>
            <a:r>
              <a:rPr lang="en-US" sz="800" dirty="0">
                <a:solidFill>
                  <a:schemeClr val="bg1"/>
                </a:solidFill>
                <a:latin typeface="Arial Rounded MT Bold" panose="020F0704030504030204" pitchFamily="34" charset="77"/>
              </a:rPr>
              <a:t>Developing Experts Copyright 2022 All Right Reserved</a:t>
            </a:r>
          </a:p>
        </p:txBody>
      </p:sp>
      <p:grpSp>
        <p:nvGrpSpPr>
          <p:cNvPr id="17" name="Group 16">
            <a:extLst>
              <a:ext uri="{FF2B5EF4-FFF2-40B4-BE49-F238E27FC236}">
                <a16:creationId xmlns:a16="http://schemas.microsoft.com/office/drawing/2014/main" id="{1E080103-EB62-6841-A28B-70D6D7F18E8C}"/>
              </a:ext>
            </a:extLst>
          </p:cNvPr>
          <p:cNvGrpSpPr/>
          <p:nvPr/>
        </p:nvGrpSpPr>
        <p:grpSpPr>
          <a:xfrm>
            <a:off x="2308049" y="711254"/>
            <a:ext cx="583454" cy="651836"/>
            <a:chOff x="2217067" y="1917395"/>
            <a:chExt cx="761257" cy="807096"/>
          </a:xfrm>
          <a:effectLst>
            <a:outerShdw blurRad="50800" dist="38100" dir="2700000" algn="tl" rotWithShape="0">
              <a:prstClr val="black">
                <a:alpha val="40000"/>
              </a:prstClr>
            </a:outerShdw>
          </a:effectLst>
        </p:grpSpPr>
        <p:sp>
          <p:nvSpPr>
            <p:cNvPr id="61" name="Oval 60">
              <a:extLst>
                <a:ext uri="{FF2B5EF4-FFF2-40B4-BE49-F238E27FC236}">
                  <a16:creationId xmlns:a16="http://schemas.microsoft.com/office/drawing/2014/main" id="{B7F3EA0B-FF0F-EE4E-B881-22514D4706DF}"/>
                </a:ext>
              </a:extLst>
            </p:cNvPr>
            <p:cNvSpPr/>
            <p:nvPr/>
          </p:nvSpPr>
          <p:spPr>
            <a:xfrm>
              <a:off x="2255858" y="1981892"/>
              <a:ext cx="699558" cy="663957"/>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Doughnut 61">
              <a:extLst>
                <a:ext uri="{FF2B5EF4-FFF2-40B4-BE49-F238E27FC236}">
                  <a16:creationId xmlns:a16="http://schemas.microsoft.com/office/drawing/2014/main" id="{DB1B5D0C-DA16-CA45-A0EF-A9ADB4355D8F}"/>
                </a:ext>
              </a:extLst>
            </p:cNvPr>
            <p:cNvSpPr/>
            <p:nvPr/>
          </p:nvSpPr>
          <p:spPr>
            <a:xfrm>
              <a:off x="2226347" y="1955055"/>
              <a:ext cx="751977" cy="717630"/>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4" name="Picture 63" descr="A white windmill with a black background&#10;&#10;Description automatically generated with medium confidence">
              <a:extLst>
                <a:ext uri="{FF2B5EF4-FFF2-40B4-BE49-F238E27FC236}">
                  <a16:creationId xmlns:a16="http://schemas.microsoft.com/office/drawing/2014/main" id="{D048D57E-2C8D-FB4A-B143-F6605F57D666}"/>
                </a:ext>
              </a:extLst>
            </p:cNvPr>
            <p:cNvPicPr>
              <a:picLocks noChangeAspect="1"/>
            </p:cNvPicPr>
            <p:nvPr/>
          </p:nvPicPr>
          <p:blipFill>
            <a:blip r:embed="rId2">
              <a:biLevel thresh="25000"/>
            </a:blip>
            <a:stretch>
              <a:fillRect/>
            </a:stretch>
          </p:blipFill>
          <p:spPr>
            <a:xfrm>
              <a:off x="2217067" y="1917395"/>
              <a:ext cx="751977" cy="807096"/>
            </a:xfrm>
            <a:prstGeom prst="rect">
              <a:avLst/>
            </a:prstGeom>
          </p:spPr>
        </p:pic>
      </p:grpSp>
      <p:grpSp>
        <p:nvGrpSpPr>
          <p:cNvPr id="46" name="Group 45">
            <a:extLst>
              <a:ext uri="{FF2B5EF4-FFF2-40B4-BE49-F238E27FC236}">
                <a16:creationId xmlns:a16="http://schemas.microsoft.com/office/drawing/2014/main" id="{515D12ED-8204-6045-8E63-72D65F0AEA5A}"/>
              </a:ext>
            </a:extLst>
          </p:cNvPr>
          <p:cNvGrpSpPr/>
          <p:nvPr/>
        </p:nvGrpSpPr>
        <p:grpSpPr>
          <a:xfrm>
            <a:off x="3566338" y="803603"/>
            <a:ext cx="471358" cy="441555"/>
            <a:chOff x="1866422" y="1624526"/>
            <a:chExt cx="751977" cy="717630"/>
          </a:xfrm>
          <a:effectLst>
            <a:outerShdw blurRad="50800" dist="38100" dir="2700000" algn="tl" rotWithShape="0">
              <a:prstClr val="black">
                <a:alpha val="40000"/>
              </a:prstClr>
            </a:outerShdw>
          </a:effectLst>
        </p:grpSpPr>
        <p:sp>
          <p:nvSpPr>
            <p:cNvPr id="96" name="Oval 95">
              <a:extLst>
                <a:ext uri="{FF2B5EF4-FFF2-40B4-BE49-F238E27FC236}">
                  <a16:creationId xmlns:a16="http://schemas.microsoft.com/office/drawing/2014/main" id="{148041ED-78D9-514A-A0E5-105161BD3473}"/>
                </a:ext>
              </a:extLst>
            </p:cNvPr>
            <p:cNvSpPr/>
            <p:nvPr/>
          </p:nvSpPr>
          <p:spPr>
            <a:xfrm>
              <a:off x="1895933" y="1651363"/>
              <a:ext cx="699558" cy="663957"/>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Doughnut 96">
              <a:extLst>
                <a:ext uri="{FF2B5EF4-FFF2-40B4-BE49-F238E27FC236}">
                  <a16:creationId xmlns:a16="http://schemas.microsoft.com/office/drawing/2014/main" id="{1578345A-21A0-6545-B8F2-1AFFB650A0C5}"/>
                </a:ext>
              </a:extLst>
            </p:cNvPr>
            <p:cNvSpPr/>
            <p:nvPr/>
          </p:nvSpPr>
          <p:spPr>
            <a:xfrm>
              <a:off x="1866422" y="1624526"/>
              <a:ext cx="751977" cy="717630"/>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9" name="Picture 64" descr="Free White Tractor 2 Icon - Download White Tractor 2 Icon">
              <a:extLst>
                <a:ext uri="{FF2B5EF4-FFF2-40B4-BE49-F238E27FC236}">
                  <a16:creationId xmlns:a16="http://schemas.microsoft.com/office/drawing/2014/main" id="{A5271525-3BC4-4F47-9034-138F660ECF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1680" y="1752611"/>
              <a:ext cx="461459" cy="46145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3" name="Group 52">
            <a:extLst>
              <a:ext uri="{FF2B5EF4-FFF2-40B4-BE49-F238E27FC236}">
                <a16:creationId xmlns:a16="http://schemas.microsoft.com/office/drawing/2014/main" id="{5A3ED70B-D530-6A43-8857-BE3AE78BF584}"/>
              </a:ext>
            </a:extLst>
          </p:cNvPr>
          <p:cNvGrpSpPr/>
          <p:nvPr/>
        </p:nvGrpSpPr>
        <p:grpSpPr>
          <a:xfrm>
            <a:off x="4107579" y="786105"/>
            <a:ext cx="359960" cy="338627"/>
            <a:chOff x="3824288" y="1662211"/>
            <a:chExt cx="471358" cy="441555"/>
          </a:xfrm>
          <a:effectLst>
            <a:outerShdw blurRad="50800" dist="38100" dir="2700000" algn="tl" rotWithShape="0">
              <a:prstClr val="black">
                <a:alpha val="40000"/>
              </a:prstClr>
            </a:outerShdw>
          </a:effectLst>
        </p:grpSpPr>
        <p:sp>
          <p:nvSpPr>
            <p:cNvPr id="109" name="Oval 108">
              <a:extLst>
                <a:ext uri="{FF2B5EF4-FFF2-40B4-BE49-F238E27FC236}">
                  <a16:creationId xmlns:a16="http://schemas.microsoft.com/office/drawing/2014/main" id="{47B694A7-E094-3441-916A-67E9851BA668}"/>
                </a:ext>
              </a:extLst>
            </p:cNvPr>
            <p:cNvSpPr/>
            <p:nvPr/>
          </p:nvSpPr>
          <p:spPr>
            <a:xfrm>
              <a:off x="3842786" y="1678724"/>
              <a:ext cx="438500" cy="408530"/>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Doughnut 109">
              <a:extLst>
                <a:ext uri="{FF2B5EF4-FFF2-40B4-BE49-F238E27FC236}">
                  <a16:creationId xmlns:a16="http://schemas.microsoft.com/office/drawing/2014/main" id="{38170066-0B24-384C-BE73-074DDA41D6FE}"/>
                </a:ext>
              </a:extLst>
            </p:cNvPr>
            <p:cNvSpPr/>
            <p:nvPr/>
          </p:nvSpPr>
          <p:spPr>
            <a:xfrm>
              <a:off x="3824288" y="1662211"/>
              <a:ext cx="471358" cy="441555"/>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12" name="Picture 78" descr="icon_pawCross - Riverside Veterinary Hospital">
              <a:extLst>
                <a:ext uri="{FF2B5EF4-FFF2-40B4-BE49-F238E27FC236}">
                  <a16:creationId xmlns:a16="http://schemas.microsoft.com/office/drawing/2014/main" id="{16BA8657-733B-714F-90BB-F2AF6DC53883}"/>
                </a:ext>
              </a:extLst>
            </p:cNvPr>
            <p:cNvPicPr>
              <a:picLocks noChangeAspect="1" noChangeArrowheads="1"/>
            </p:cNvPicPr>
            <p:nvPr/>
          </p:nvPicPr>
          <p:blipFill>
            <a:blip r:embed="rId4">
              <a:biLevel thresh="25000"/>
              <a:extLst>
                <a:ext uri="{28A0092B-C50C-407E-A947-70E740481C1C}">
                  <a14:useLocalDpi xmlns:a14="http://schemas.microsoft.com/office/drawing/2010/main" val="0"/>
                </a:ext>
              </a:extLst>
            </a:blip>
            <a:srcRect/>
            <a:stretch>
              <a:fillRect/>
            </a:stretch>
          </p:blipFill>
          <p:spPr bwMode="auto">
            <a:xfrm>
              <a:off x="3915340" y="1723116"/>
              <a:ext cx="289254" cy="2892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5" name="Group 64">
            <a:extLst>
              <a:ext uri="{FF2B5EF4-FFF2-40B4-BE49-F238E27FC236}">
                <a16:creationId xmlns:a16="http://schemas.microsoft.com/office/drawing/2014/main" id="{1F014ED3-C1F6-B046-BDEE-61F99A527EBC}"/>
              </a:ext>
            </a:extLst>
          </p:cNvPr>
          <p:cNvGrpSpPr/>
          <p:nvPr/>
        </p:nvGrpSpPr>
        <p:grpSpPr>
          <a:xfrm>
            <a:off x="958811" y="753404"/>
            <a:ext cx="651649" cy="631333"/>
            <a:chOff x="964200" y="1717382"/>
            <a:chExt cx="751977" cy="717630"/>
          </a:xfrm>
          <a:effectLst>
            <a:outerShdw blurRad="50800" dist="38100" dir="2700000" algn="tl" rotWithShape="0">
              <a:prstClr val="black">
                <a:alpha val="40000"/>
              </a:prstClr>
            </a:outerShdw>
          </a:effectLst>
        </p:grpSpPr>
        <p:sp>
          <p:nvSpPr>
            <p:cNvPr id="66" name="Oval 65">
              <a:extLst>
                <a:ext uri="{FF2B5EF4-FFF2-40B4-BE49-F238E27FC236}">
                  <a16:creationId xmlns:a16="http://schemas.microsoft.com/office/drawing/2014/main" id="{4BC7CF95-80EE-4B45-BC71-738B180E6620}"/>
                </a:ext>
              </a:extLst>
            </p:cNvPr>
            <p:cNvSpPr/>
            <p:nvPr/>
          </p:nvSpPr>
          <p:spPr>
            <a:xfrm>
              <a:off x="993711" y="1744219"/>
              <a:ext cx="699558" cy="663957"/>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Doughnut 66">
              <a:extLst>
                <a:ext uri="{FF2B5EF4-FFF2-40B4-BE49-F238E27FC236}">
                  <a16:creationId xmlns:a16="http://schemas.microsoft.com/office/drawing/2014/main" id="{5D9A5342-B5A8-9C45-B600-13FB3E78F1BA}"/>
                </a:ext>
              </a:extLst>
            </p:cNvPr>
            <p:cNvSpPr/>
            <p:nvPr/>
          </p:nvSpPr>
          <p:spPr>
            <a:xfrm>
              <a:off x="964200" y="1717382"/>
              <a:ext cx="751977" cy="717630"/>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8" name="Picture 67" descr="Icon&#10;&#10;Description automatically generated">
              <a:extLst>
                <a:ext uri="{FF2B5EF4-FFF2-40B4-BE49-F238E27FC236}">
                  <a16:creationId xmlns:a16="http://schemas.microsoft.com/office/drawing/2014/main" id="{FDF9B13C-BE3A-3043-852F-3DBCCA9BC396}"/>
                </a:ext>
              </a:extLst>
            </p:cNvPr>
            <p:cNvPicPr>
              <a:picLocks noChangeAspect="1"/>
            </p:cNvPicPr>
            <p:nvPr/>
          </p:nvPicPr>
          <p:blipFill>
            <a:blip r:embed="rId5">
              <a:biLevel thresh="25000"/>
            </a:blip>
            <a:stretch>
              <a:fillRect/>
            </a:stretch>
          </p:blipFill>
          <p:spPr>
            <a:xfrm>
              <a:off x="1090624" y="1850961"/>
              <a:ext cx="516096" cy="365418"/>
            </a:xfrm>
            <a:prstGeom prst="rect">
              <a:avLst/>
            </a:prstGeom>
          </p:spPr>
        </p:pic>
      </p:grpSp>
      <p:grpSp>
        <p:nvGrpSpPr>
          <p:cNvPr id="69" name="Group 68">
            <a:extLst>
              <a:ext uri="{FF2B5EF4-FFF2-40B4-BE49-F238E27FC236}">
                <a16:creationId xmlns:a16="http://schemas.microsoft.com/office/drawing/2014/main" id="{36E9858A-4158-ED4B-B4FE-716668FD7632}"/>
              </a:ext>
            </a:extLst>
          </p:cNvPr>
          <p:cNvGrpSpPr/>
          <p:nvPr/>
        </p:nvGrpSpPr>
        <p:grpSpPr>
          <a:xfrm>
            <a:off x="529022" y="970622"/>
            <a:ext cx="382946" cy="382526"/>
            <a:chOff x="1761370" y="3168673"/>
            <a:chExt cx="751977" cy="717630"/>
          </a:xfrm>
          <a:effectLst>
            <a:outerShdw blurRad="50800" dist="38100" dir="2700000" algn="tl" rotWithShape="0">
              <a:prstClr val="black">
                <a:alpha val="40000"/>
              </a:prstClr>
            </a:outerShdw>
          </a:effectLst>
        </p:grpSpPr>
        <p:sp>
          <p:nvSpPr>
            <p:cNvPr id="70" name="Oval 69">
              <a:extLst>
                <a:ext uri="{FF2B5EF4-FFF2-40B4-BE49-F238E27FC236}">
                  <a16:creationId xmlns:a16="http://schemas.microsoft.com/office/drawing/2014/main" id="{B5B72AF7-A67E-B54A-A71D-CDFDA3BEA251}"/>
                </a:ext>
              </a:extLst>
            </p:cNvPr>
            <p:cNvSpPr/>
            <p:nvPr/>
          </p:nvSpPr>
          <p:spPr>
            <a:xfrm>
              <a:off x="1790881" y="3195510"/>
              <a:ext cx="699558" cy="663957"/>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Doughnut 70">
              <a:extLst>
                <a:ext uri="{FF2B5EF4-FFF2-40B4-BE49-F238E27FC236}">
                  <a16:creationId xmlns:a16="http://schemas.microsoft.com/office/drawing/2014/main" id="{AAF038E0-ED5D-314D-8917-90FB83AE1695}"/>
                </a:ext>
              </a:extLst>
            </p:cNvPr>
            <p:cNvSpPr/>
            <p:nvPr/>
          </p:nvSpPr>
          <p:spPr>
            <a:xfrm>
              <a:off x="1761370" y="3168673"/>
              <a:ext cx="751977" cy="717630"/>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2" name="Picture 71" descr="Icon&#10;&#10;Description automatically generated">
              <a:extLst>
                <a:ext uri="{FF2B5EF4-FFF2-40B4-BE49-F238E27FC236}">
                  <a16:creationId xmlns:a16="http://schemas.microsoft.com/office/drawing/2014/main" id="{CFBE1A8C-7B45-7940-8253-661534E7D0F1}"/>
                </a:ext>
              </a:extLst>
            </p:cNvPr>
            <p:cNvPicPr>
              <a:picLocks noChangeAspect="1"/>
            </p:cNvPicPr>
            <p:nvPr/>
          </p:nvPicPr>
          <p:blipFill>
            <a:blip r:embed="rId6"/>
            <a:stretch>
              <a:fillRect/>
            </a:stretch>
          </p:blipFill>
          <p:spPr>
            <a:xfrm>
              <a:off x="1858226" y="3303380"/>
              <a:ext cx="586284" cy="492628"/>
            </a:xfrm>
            <a:prstGeom prst="rect">
              <a:avLst/>
            </a:prstGeom>
          </p:spPr>
        </p:pic>
      </p:grpSp>
      <p:grpSp>
        <p:nvGrpSpPr>
          <p:cNvPr id="5" name="Group 4">
            <a:extLst>
              <a:ext uri="{FF2B5EF4-FFF2-40B4-BE49-F238E27FC236}">
                <a16:creationId xmlns:a16="http://schemas.microsoft.com/office/drawing/2014/main" id="{36663A91-CB39-CE4B-BAE9-95189AEA604F}"/>
              </a:ext>
            </a:extLst>
          </p:cNvPr>
          <p:cNvGrpSpPr/>
          <p:nvPr/>
        </p:nvGrpSpPr>
        <p:grpSpPr>
          <a:xfrm>
            <a:off x="2954801" y="632875"/>
            <a:ext cx="549161" cy="523220"/>
            <a:chOff x="2954801" y="632875"/>
            <a:chExt cx="549161" cy="523220"/>
          </a:xfrm>
          <a:effectLst>
            <a:outerShdw blurRad="50800" dist="38100" dir="2700000" algn="tl" rotWithShape="0">
              <a:prstClr val="black">
                <a:alpha val="40000"/>
              </a:prstClr>
            </a:outerShdw>
          </a:effectLst>
        </p:grpSpPr>
        <p:sp>
          <p:nvSpPr>
            <p:cNvPr id="74" name="Oval 73">
              <a:extLst>
                <a:ext uri="{FF2B5EF4-FFF2-40B4-BE49-F238E27FC236}">
                  <a16:creationId xmlns:a16="http://schemas.microsoft.com/office/drawing/2014/main" id="{8D8FF5D1-07F4-5649-8952-A36B83C824DF}"/>
                </a:ext>
              </a:extLst>
            </p:cNvPr>
            <p:cNvSpPr/>
            <p:nvPr/>
          </p:nvSpPr>
          <p:spPr>
            <a:xfrm>
              <a:off x="2976353" y="652442"/>
              <a:ext cx="510880" cy="484087"/>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Doughnut 74">
              <a:extLst>
                <a:ext uri="{FF2B5EF4-FFF2-40B4-BE49-F238E27FC236}">
                  <a16:creationId xmlns:a16="http://schemas.microsoft.com/office/drawing/2014/main" id="{FBB2561E-9EE1-E24C-8626-4C3C52FFB5D1}"/>
                </a:ext>
              </a:extLst>
            </p:cNvPr>
            <p:cNvSpPr/>
            <p:nvPr/>
          </p:nvSpPr>
          <p:spPr>
            <a:xfrm>
              <a:off x="2954801" y="632875"/>
              <a:ext cx="549161" cy="523220"/>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descr="Icon&#10;&#10;Description automatically generated">
              <a:extLst>
                <a:ext uri="{FF2B5EF4-FFF2-40B4-BE49-F238E27FC236}">
                  <a16:creationId xmlns:a16="http://schemas.microsoft.com/office/drawing/2014/main" id="{8AF1AC92-D261-384C-9CA3-CD2941C5F020}"/>
                </a:ext>
              </a:extLst>
            </p:cNvPr>
            <p:cNvPicPr>
              <a:picLocks noChangeAspect="1"/>
            </p:cNvPicPr>
            <p:nvPr/>
          </p:nvPicPr>
          <p:blipFill>
            <a:blip r:embed="rId7"/>
            <a:stretch>
              <a:fillRect/>
            </a:stretch>
          </p:blipFill>
          <p:spPr>
            <a:xfrm>
              <a:off x="3016500" y="670402"/>
              <a:ext cx="456198" cy="430854"/>
            </a:xfrm>
            <a:prstGeom prst="rect">
              <a:avLst/>
            </a:prstGeom>
          </p:spPr>
        </p:pic>
      </p:grpSp>
      <p:grpSp>
        <p:nvGrpSpPr>
          <p:cNvPr id="82" name="Group 81">
            <a:extLst>
              <a:ext uri="{FF2B5EF4-FFF2-40B4-BE49-F238E27FC236}">
                <a16:creationId xmlns:a16="http://schemas.microsoft.com/office/drawing/2014/main" id="{FF549562-8F2F-4347-A68B-6E19ABFD54A5}"/>
              </a:ext>
            </a:extLst>
          </p:cNvPr>
          <p:cNvGrpSpPr/>
          <p:nvPr/>
        </p:nvGrpSpPr>
        <p:grpSpPr>
          <a:xfrm>
            <a:off x="1694319" y="632875"/>
            <a:ext cx="544625" cy="523220"/>
            <a:chOff x="992741" y="2082272"/>
            <a:chExt cx="751977" cy="717630"/>
          </a:xfrm>
          <a:effectLst>
            <a:outerShdw blurRad="50800" dist="38100" dir="2700000" algn="tl" rotWithShape="0">
              <a:prstClr val="black">
                <a:alpha val="40000"/>
              </a:prstClr>
            </a:outerShdw>
          </a:effectLst>
        </p:grpSpPr>
        <p:sp>
          <p:nvSpPr>
            <p:cNvPr id="83" name="Oval 82">
              <a:extLst>
                <a:ext uri="{FF2B5EF4-FFF2-40B4-BE49-F238E27FC236}">
                  <a16:creationId xmlns:a16="http://schemas.microsoft.com/office/drawing/2014/main" id="{9ADBBD3B-AF53-7441-861D-3980CEBD2C37}"/>
                </a:ext>
              </a:extLst>
            </p:cNvPr>
            <p:cNvSpPr/>
            <p:nvPr/>
          </p:nvSpPr>
          <p:spPr>
            <a:xfrm>
              <a:off x="1022252" y="2109109"/>
              <a:ext cx="699558" cy="663957"/>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Doughnut 83">
              <a:extLst>
                <a:ext uri="{FF2B5EF4-FFF2-40B4-BE49-F238E27FC236}">
                  <a16:creationId xmlns:a16="http://schemas.microsoft.com/office/drawing/2014/main" id="{C1F59913-2927-444C-AD3F-10FA2A493FC5}"/>
                </a:ext>
              </a:extLst>
            </p:cNvPr>
            <p:cNvSpPr/>
            <p:nvPr/>
          </p:nvSpPr>
          <p:spPr>
            <a:xfrm>
              <a:off x="992741" y="2082272"/>
              <a:ext cx="751977" cy="717630"/>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5" name="Picture 84" descr="Icon&#10;&#10;Description automatically generated">
              <a:extLst>
                <a:ext uri="{FF2B5EF4-FFF2-40B4-BE49-F238E27FC236}">
                  <a16:creationId xmlns:a16="http://schemas.microsoft.com/office/drawing/2014/main" id="{5C898598-A252-BB4F-863C-6957B3137882}"/>
                </a:ext>
              </a:extLst>
            </p:cNvPr>
            <p:cNvPicPr>
              <a:picLocks noChangeAspect="1"/>
            </p:cNvPicPr>
            <p:nvPr/>
          </p:nvPicPr>
          <p:blipFill>
            <a:blip r:embed="rId8"/>
            <a:stretch>
              <a:fillRect/>
            </a:stretch>
          </p:blipFill>
          <p:spPr>
            <a:xfrm>
              <a:off x="1124027" y="2244941"/>
              <a:ext cx="489403" cy="340202"/>
            </a:xfrm>
            <a:prstGeom prst="rect">
              <a:avLst/>
            </a:prstGeom>
          </p:spPr>
        </p:pic>
      </p:grpSp>
      <p:sp>
        <p:nvSpPr>
          <p:cNvPr id="73" name="TextBox 72">
            <a:extLst>
              <a:ext uri="{FF2B5EF4-FFF2-40B4-BE49-F238E27FC236}">
                <a16:creationId xmlns:a16="http://schemas.microsoft.com/office/drawing/2014/main" id="{CA27DEB7-478C-0541-A1FB-A43DB10CE1B1}"/>
              </a:ext>
            </a:extLst>
          </p:cNvPr>
          <p:cNvSpPr txBox="1"/>
          <p:nvPr/>
        </p:nvSpPr>
        <p:spPr>
          <a:xfrm>
            <a:off x="4440397" y="874412"/>
            <a:ext cx="1305618" cy="215444"/>
          </a:xfrm>
          <a:prstGeom prst="rect">
            <a:avLst/>
          </a:prstGeom>
          <a:noFill/>
        </p:spPr>
        <p:txBody>
          <a:bodyPr wrap="square" rtlCol="0">
            <a:spAutoFit/>
          </a:bodyPr>
          <a:lstStyle/>
          <a:p>
            <a:r>
              <a:rPr lang="en-US" sz="800" dirty="0">
                <a:solidFill>
                  <a:schemeClr val="bg1"/>
                </a:solidFill>
                <a:latin typeface="Arial Rounded MT Bold" panose="020F0704030504030204" pitchFamily="34" charset="77"/>
              </a:rPr>
              <a:t>Code: N21_01_04</a:t>
            </a:r>
          </a:p>
        </p:txBody>
      </p:sp>
      <p:pic>
        <p:nvPicPr>
          <p:cNvPr id="114" name="Picture 113" descr="A picture containing graphical user interface&#10;&#10;Description automatically generated">
            <a:extLst>
              <a:ext uri="{FF2B5EF4-FFF2-40B4-BE49-F238E27FC236}">
                <a16:creationId xmlns:a16="http://schemas.microsoft.com/office/drawing/2014/main" id="{DC574830-E95E-8D4A-9F05-63BA3E97DEFC}"/>
              </a:ext>
            </a:extLst>
          </p:cNvPr>
          <p:cNvPicPr>
            <a:picLocks noChangeAspect="1"/>
          </p:cNvPicPr>
          <p:nvPr/>
        </p:nvPicPr>
        <p:blipFill rotWithShape="1">
          <a:blip r:embed="rId9">
            <a:biLevel thresh="50000"/>
          </a:blip>
          <a:srcRect r="67643"/>
          <a:stretch/>
        </p:blipFill>
        <p:spPr>
          <a:xfrm>
            <a:off x="170690" y="162670"/>
            <a:ext cx="751977" cy="717630"/>
          </a:xfrm>
          <a:prstGeom prst="rect">
            <a:avLst/>
          </a:prstGeom>
          <a:effectLst>
            <a:outerShdw blurRad="50800" dist="38100" dir="2700000" algn="tl" rotWithShape="0">
              <a:prstClr val="black">
                <a:alpha val="40000"/>
              </a:prstClr>
            </a:outerShdw>
          </a:effectLst>
        </p:spPr>
      </p:pic>
      <p:pic>
        <p:nvPicPr>
          <p:cNvPr id="78" name="Picture 77" descr="Icon&#10;&#10;Description automatically generated">
            <a:extLst>
              <a:ext uri="{FF2B5EF4-FFF2-40B4-BE49-F238E27FC236}">
                <a16:creationId xmlns:a16="http://schemas.microsoft.com/office/drawing/2014/main" id="{368FE88D-9AF4-784B-BB38-AEAF52354D27}"/>
              </a:ext>
            </a:extLst>
          </p:cNvPr>
          <p:cNvPicPr>
            <a:picLocks noChangeAspect="1"/>
          </p:cNvPicPr>
          <p:nvPr/>
        </p:nvPicPr>
        <p:blipFill>
          <a:blip r:embed="rId10"/>
          <a:stretch>
            <a:fillRect/>
          </a:stretch>
        </p:blipFill>
        <p:spPr>
          <a:xfrm>
            <a:off x="5978030" y="205482"/>
            <a:ext cx="652010" cy="652010"/>
          </a:xfrm>
          <a:prstGeom prst="rect">
            <a:avLst/>
          </a:prstGeom>
        </p:spPr>
      </p:pic>
      <p:sp>
        <p:nvSpPr>
          <p:cNvPr id="80" name="TextBox 79">
            <a:extLst>
              <a:ext uri="{FF2B5EF4-FFF2-40B4-BE49-F238E27FC236}">
                <a16:creationId xmlns:a16="http://schemas.microsoft.com/office/drawing/2014/main" id="{78A2CB41-9BBA-4E4C-8E05-B08976597904}"/>
              </a:ext>
            </a:extLst>
          </p:cNvPr>
          <p:cNvSpPr txBox="1"/>
          <p:nvPr/>
        </p:nvSpPr>
        <p:spPr>
          <a:xfrm>
            <a:off x="2731294" y="162947"/>
            <a:ext cx="3283016" cy="461665"/>
          </a:xfrm>
          <a:prstGeom prst="rect">
            <a:avLst/>
          </a:prstGeom>
          <a:noFill/>
        </p:spPr>
        <p:txBody>
          <a:bodyPr wrap="square">
            <a:spAutoFit/>
          </a:bodyPr>
          <a:lstStyle/>
          <a:p>
            <a:pPr algn="l"/>
            <a:r>
              <a:rPr lang="en-GB" sz="1200" b="1" i="0" dirty="0">
                <a:solidFill>
                  <a:schemeClr val="bg1"/>
                </a:solidFill>
                <a:effectLst/>
                <a:latin typeface="Arial Rounded MT Bold" panose="020F0704030504030204" pitchFamily="34" charset="77"/>
              </a:rPr>
              <a:t>Describe how ideas about the atom have changed</a:t>
            </a:r>
          </a:p>
        </p:txBody>
      </p:sp>
      <p:sp>
        <p:nvSpPr>
          <p:cNvPr id="79" name="TextBox 78">
            <a:extLst>
              <a:ext uri="{FF2B5EF4-FFF2-40B4-BE49-F238E27FC236}">
                <a16:creationId xmlns:a16="http://schemas.microsoft.com/office/drawing/2014/main" id="{34431080-8FB7-2342-B2EF-3D0E8FA388DC}"/>
              </a:ext>
            </a:extLst>
          </p:cNvPr>
          <p:cNvSpPr txBox="1"/>
          <p:nvPr/>
        </p:nvSpPr>
        <p:spPr>
          <a:xfrm>
            <a:off x="177066" y="1582240"/>
            <a:ext cx="6473055" cy="276999"/>
          </a:xfrm>
          <a:prstGeom prst="rect">
            <a:avLst/>
          </a:prstGeom>
          <a:noFill/>
        </p:spPr>
        <p:txBody>
          <a:bodyPr wrap="square" rtlCol="0">
            <a:spAutoFit/>
          </a:bodyPr>
          <a:lstStyle/>
          <a:p>
            <a:r>
              <a:rPr lang="en-US" sz="1200" dirty="0">
                <a:solidFill>
                  <a:srgbClr val="16ADBF"/>
                </a:solidFill>
                <a:latin typeface="Arial Rounded MT Bold" panose="020F0704030504030204" pitchFamily="34" charset="77"/>
              </a:rPr>
              <a:t>Read the descriptions of the atoms and produce a physical model to </a:t>
            </a:r>
            <a:r>
              <a:rPr lang="en-GB" sz="1200" dirty="0">
                <a:solidFill>
                  <a:srgbClr val="16ADBF"/>
                </a:solidFill>
                <a:latin typeface="Arial Rounded MT Bold" panose="020F0704030504030204" pitchFamily="34" charset="77"/>
              </a:rPr>
              <a:t>represent</a:t>
            </a:r>
            <a:r>
              <a:rPr lang="en-US" sz="1200" dirty="0">
                <a:solidFill>
                  <a:srgbClr val="16ADBF"/>
                </a:solidFill>
                <a:latin typeface="Arial Rounded MT Bold" panose="020F0704030504030204" pitchFamily="34" charset="77"/>
              </a:rPr>
              <a:t> them.</a:t>
            </a:r>
          </a:p>
        </p:txBody>
      </p:sp>
      <p:graphicFrame>
        <p:nvGraphicFramePr>
          <p:cNvPr id="123" name="Table 122">
            <a:extLst>
              <a:ext uri="{FF2B5EF4-FFF2-40B4-BE49-F238E27FC236}">
                <a16:creationId xmlns:a16="http://schemas.microsoft.com/office/drawing/2014/main" id="{942EA134-47DF-5948-8938-CE8ACB81AD4C}"/>
              </a:ext>
            </a:extLst>
          </p:cNvPr>
          <p:cNvGraphicFramePr>
            <a:graphicFrameLocks noGrp="1"/>
          </p:cNvGraphicFramePr>
          <p:nvPr>
            <p:extLst>
              <p:ext uri="{D42A27DB-BD31-4B8C-83A1-F6EECF244321}">
                <p14:modId xmlns:p14="http://schemas.microsoft.com/office/powerpoint/2010/main" val="1871028050"/>
              </p:ext>
            </p:extLst>
          </p:nvPr>
        </p:nvGraphicFramePr>
        <p:xfrm>
          <a:off x="193233" y="1942335"/>
          <a:ext cx="3753409" cy="3235452"/>
        </p:xfrm>
        <a:graphic>
          <a:graphicData uri="http://schemas.openxmlformats.org/drawingml/2006/table">
            <a:tbl>
              <a:tblPr firstRow="1" bandRow="1">
                <a:tableStyleId>{5C22544A-7EE6-4342-B048-85BDC9FD1C3A}</a:tableStyleId>
              </a:tblPr>
              <a:tblGrid>
                <a:gridCol w="412909">
                  <a:extLst>
                    <a:ext uri="{9D8B030D-6E8A-4147-A177-3AD203B41FA5}">
                      <a16:colId xmlns:a16="http://schemas.microsoft.com/office/drawing/2014/main" val="3008184733"/>
                    </a:ext>
                  </a:extLst>
                </a:gridCol>
                <a:gridCol w="3340500">
                  <a:extLst>
                    <a:ext uri="{9D8B030D-6E8A-4147-A177-3AD203B41FA5}">
                      <a16:colId xmlns:a16="http://schemas.microsoft.com/office/drawing/2014/main" val="273736842"/>
                    </a:ext>
                  </a:extLst>
                </a:gridCol>
              </a:tblGrid>
              <a:tr h="299028">
                <a:tc>
                  <a:txBody>
                    <a:bodyPr/>
                    <a:lstStyle/>
                    <a:p>
                      <a:pPr algn="ctr"/>
                      <a:endParaRPr lang="en-GB" sz="800" b="0" dirty="0">
                        <a:solidFill>
                          <a:schemeClr val="bg1"/>
                        </a:solidFill>
                        <a:latin typeface="Arial Rounded MT Bold" panose="020F0704030504030204" pitchFamily="34"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8D4D6"/>
                    </a:solidFill>
                  </a:tcPr>
                </a:tc>
                <a:tc>
                  <a:txBody>
                    <a:bodyPr/>
                    <a:lstStyle/>
                    <a:p>
                      <a:pPr algn="ctr"/>
                      <a:r>
                        <a:rPr lang="en-GB" sz="1200" b="0" dirty="0">
                          <a:solidFill>
                            <a:schemeClr val="bg1"/>
                          </a:solidFill>
                          <a:latin typeface="Arial Rounded MT Bold" panose="020F0704030504030204" pitchFamily="34" charset="77"/>
                        </a:rPr>
                        <a:t>Democritus ~ 500BC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8D4D6"/>
                    </a:solidFill>
                  </a:tcPr>
                </a:tc>
                <a:extLst>
                  <a:ext uri="{0D108BD9-81ED-4DB2-BD59-A6C34878D82A}">
                    <a16:rowId xmlns:a16="http://schemas.microsoft.com/office/drawing/2014/main" val="2247801908"/>
                  </a:ext>
                </a:extLst>
              </a:tr>
              <a:tr h="180000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200" dirty="0">
                          <a:solidFill>
                            <a:schemeClr val="bg1"/>
                          </a:solidFill>
                          <a:latin typeface="Arial Rounded MT Bold" panose="020F0704030504030204" pitchFamily="34" charset="77"/>
                        </a:rPr>
                        <a:t>Description</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8D4D6"/>
                    </a:solidFill>
                  </a:tcPr>
                </a:tc>
                <a:tc>
                  <a:txBody>
                    <a:bodyPr/>
                    <a:lstStyle/>
                    <a:p>
                      <a:pPr algn="l"/>
                      <a:r>
                        <a:rPr lang="en-GB" sz="1200" b="0" i="0" kern="1200" dirty="0">
                          <a:solidFill>
                            <a:srgbClr val="38D4D6"/>
                          </a:solidFill>
                          <a:effectLst/>
                          <a:latin typeface="Arial Rounded MT Bold" panose="020F0704030504030204" pitchFamily="34" charset="77"/>
                          <a:ea typeface="+mn-ea"/>
                          <a:cs typeface="+mn-cs"/>
                        </a:rPr>
                        <a:t>Democritus’s theory was everything is composed of "atoms", which are physically indivisible. Between atoms, there is empty space. Atoms are indestructible, and have always been and always will be in motion.  There is an infinite number of atoms and of kinds of atoms, which differ in shape and size. </a:t>
                      </a:r>
                      <a:endParaRPr lang="en-GB" sz="1200" dirty="0">
                        <a:solidFill>
                          <a:srgbClr val="38D4D6"/>
                        </a:solidFill>
                        <a:latin typeface="Arial Rounded MT Bold" panose="020F0704030504030204" pitchFamily="34"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67248937"/>
                  </a:ext>
                </a:extLst>
              </a:tr>
              <a:tr h="113641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200" dirty="0">
                          <a:solidFill>
                            <a:schemeClr val="bg1"/>
                          </a:solidFill>
                          <a:latin typeface="Arial Rounded MT Bold" panose="020F0704030504030204" pitchFamily="34" charset="77"/>
                        </a:rPr>
                        <a:t>Evidence</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8D4D6"/>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solidFill>
                            <a:srgbClr val="38D4D6"/>
                          </a:solidFill>
                          <a:latin typeface="Arial Rounded MT Bold" panose="020F0704030504030204" pitchFamily="34" charset="77"/>
                        </a:rPr>
                        <a:t>No evidence given. Democritus was a philosopher. There was no scientific method of testing at this time.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791829"/>
                  </a:ext>
                </a:extLst>
              </a:tr>
            </a:tbl>
          </a:graphicData>
        </a:graphic>
      </p:graphicFrame>
      <p:pic>
        <p:nvPicPr>
          <p:cNvPr id="124" name="Picture 123">
            <a:extLst>
              <a:ext uri="{FF2B5EF4-FFF2-40B4-BE49-F238E27FC236}">
                <a16:creationId xmlns:a16="http://schemas.microsoft.com/office/drawing/2014/main" id="{0524CF51-38C9-F04A-B478-DE5E97B13DE2}"/>
              </a:ext>
            </a:extLst>
          </p:cNvPr>
          <p:cNvPicPr>
            <a:picLocks noChangeAspect="1"/>
          </p:cNvPicPr>
          <p:nvPr/>
        </p:nvPicPr>
        <p:blipFill rotWithShape="1">
          <a:blip r:embed="rId11"/>
          <a:srcRect l="5997" t="3555" r="6892" b="19110"/>
          <a:stretch/>
        </p:blipFill>
        <p:spPr>
          <a:xfrm>
            <a:off x="3946643" y="1942141"/>
            <a:ext cx="2730752" cy="3235452"/>
          </a:xfrm>
          <a:prstGeom prst="rect">
            <a:avLst/>
          </a:prstGeom>
          <a:ln w="12700">
            <a:solidFill>
              <a:schemeClr val="tx1"/>
            </a:solidFill>
          </a:ln>
        </p:spPr>
      </p:pic>
      <p:pic>
        <p:nvPicPr>
          <p:cNvPr id="125" name="Picture 124">
            <a:extLst>
              <a:ext uri="{FF2B5EF4-FFF2-40B4-BE49-F238E27FC236}">
                <a16:creationId xmlns:a16="http://schemas.microsoft.com/office/drawing/2014/main" id="{84F6BF7C-2686-7E49-96B2-553F9CDF21EA}"/>
              </a:ext>
            </a:extLst>
          </p:cNvPr>
          <p:cNvPicPr>
            <a:picLocks noChangeAspect="1"/>
          </p:cNvPicPr>
          <p:nvPr/>
        </p:nvPicPr>
        <p:blipFill rotWithShape="1">
          <a:blip r:embed="rId12"/>
          <a:srcRect l="11196"/>
          <a:stretch/>
        </p:blipFill>
        <p:spPr>
          <a:xfrm>
            <a:off x="233554" y="5333788"/>
            <a:ext cx="2753812" cy="3929381"/>
          </a:xfrm>
          <a:prstGeom prst="rect">
            <a:avLst/>
          </a:prstGeom>
          <a:ln w="19050">
            <a:solidFill>
              <a:schemeClr val="tx1"/>
            </a:solidFill>
          </a:ln>
        </p:spPr>
      </p:pic>
      <p:graphicFrame>
        <p:nvGraphicFramePr>
          <p:cNvPr id="126" name="Table 125">
            <a:extLst>
              <a:ext uri="{FF2B5EF4-FFF2-40B4-BE49-F238E27FC236}">
                <a16:creationId xmlns:a16="http://schemas.microsoft.com/office/drawing/2014/main" id="{87A570AD-CD67-5643-86D0-F79F5518C21A}"/>
              </a:ext>
            </a:extLst>
          </p:cNvPr>
          <p:cNvGraphicFramePr>
            <a:graphicFrameLocks noGrp="1"/>
          </p:cNvGraphicFramePr>
          <p:nvPr>
            <p:extLst>
              <p:ext uri="{D42A27DB-BD31-4B8C-83A1-F6EECF244321}">
                <p14:modId xmlns:p14="http://schemas.microsoft.com/office/powerpoint/2010/main" val="2981000644"/>
              </p:ext>
            </p:extLst>
          </p:nvPr>
        </p:nvGraphicFramePr>
        <p:xfrm>
          <a:off x="3005864" y="5324124"/>
          <a:ext cx="3667998" cy="3942245"/>
        </p:xfrm>
        <a:graphic>
          <a:graphicData uri="http://schemas.openxmlformats.org/drawingml/2006/table">
            <a:tbl>
              <a:tblPr firstRow="1" bandRow="1">
                <a:tableStyleId>{5C22544A-7EE6-4342-B048-85BDC9FD1C3A}</a:tableStyleId>
              </a:tblPr>
              <a:tblGrid>
                <a:gridCol w="412079">
                  <a:extLst>
                    <a:ext uri="{9D8B030D-6E8A-4147-A177-3AD203B41FA5}">
                      <a16:colId xmlns:a16="http://schemas.microsoft.com/office/drawing/2014/main" val="3008184733"/>
                    </a:ext>
                  </a:extLst>
                </a:gridCol>
                <a:gridCol w="3255919">
                  <a:extLst>
                    <a:ext uri="{9D8B030D-6E8A-4147-A177-3AD203B41FA5}">
                      <a16:colId xmlns:a16="http://schemas.microsoft.com/office/drawing/2014/main" val="273736842"/>
                    </a:ext>
                  </a:extLst>
                </a:gridCol>
              </a:tblGrid>
              <a:tr h="284645">
                <a:tc>
                  <a:txBody>
                    <a:bodyPr/>
                    <a:lstStyle/>
                    <a:p>
                      <a:pPr algn="ctr"/>
                      <a:endParaRPr lang="en-GB" sz="800" b="0" dirty="0">
                        <a:solidFill>
                          <a:schemeClr val="bg1"/>
                        </a:solidFill>
                        <a:latin typeface="Arial Rounded MT Bold" panose="020F0704030504030204" pitchFamily="34" charset="77"/>
                      </a:endParaRPr>
                    </a:p>
                  </a:txBody>
                  <a:tcP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8D4D6"/>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200" b="0" dirty="0">
                          <a:solidFill>
                            <a:schemeClr val="bg1"/>
                          </a:solidFill>
                          <a:latin typeface="Arial Rounded MT Bold" panose="020F0704030504030204" pitchFamily="34" charset="77"/>
                        </a:rPr>
                        <a:t>John Dalton ~ 1800</a:t>
                      </a:r>
                    </a:p>
                  </a:txBody>
                  <a:tcP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8D4D6"/>
                    </a:solidFill>
                  </a:tcPr>
                </a:tc>
                <a:extLst>
                  <a:ext uri="{0D108BD9-81ED-4DB2-BD59-A6C34878D82A}">
                    <a16:rowId xmlns:a16="http://schemas.microsoft.com/office/drawing/2014/main" val="2247801908"/>
                  </a:ext>
                </a:extLst>
              </a:tr>
              <a:tr h="153835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200" dirty="0">
                          <a:solidFill>
                            <a:schemeClr val="bg1"/>
                          </a:solidFill>
                          <a:latin typeface="Arial Rounded MT Bold" panose="020F0704030504030204" pitchFamily="34" charset="77"/>
                        </a:rPr>
                        <a:t>Description</a:t>
                      </a:r>
                    </a:p>
                  </a:txBody>
                  <a:tcPr vert="vert27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8D4D6"/>
                    </a:solidFill>
                  </a:tcPr>
                </a:tc>
                <a:tc>
                  <a:txBody>
                    <a:bodyPr/>
                    <a:lstStyle/>
                    <a:p>
                      <a:pPr algn="l"/>
                      <a:r>
                        <a:rPr lang="en-GB" sz="1200" b="0" i="0" kern="1200" dirty="0">
                          <a:solidFill>
                            <a:srgbClr val="38D4D6"/>
                          </a:solidFill>
                          <a:effectLst/>
                          <a:latin typeface="Arial Rounded MT Bold" panose="020F0704030504030204" pitchFamily="34" charset="77"/>
                          <a:ea typeface="+mn-ea"/>
                          <a:cs typeface="+mn-cs"/>
                        </a:rPr>
                        <a:t>Elements are made of extremely small particles called </a:t>
                      </a:r>
                      <a:r>
                        <a:rPr lang="en-GB" sz="1200" b="0" i="0" u="none" strike="noStrike" kern="1200" dirty="0">
                          <a:solidFill>
                            <a:srgbClr val="38D4D6"/>
                          </a:solidFill>
                          <a:effectLst/>
                          <a:latin typeface="Arial Rounded MT Bold" panose="020F0704030504030204" pitchFamily="34" charset="77"/>
                          <a:ea typeface="+mn-ea"/>
                          <a:cs typeface="+mn-cs"/>
                        </a:rPr>
                        <a:t>atoms</a:t>
                      </a:r>
                      <a:r>
                        <a:rPr lang="en-GB" sz="1200" b="0" i="0" kern="1200" dirty="0">
                          <a:solidFill>
                            <a:srgbClr val="38D4D6"/>
                          </a:solidFill>
                          <a:effectLst/>
                          <a:latin typeface="Arial Rounded MT Bold" panose="020F0704030504030204" pitchFamily="34" charset="77"/>
                          <a:ea typeface="+mn-ea"/>
                          <a:cs typeface="+mn-cs"/>
                        </a:rPr>
                        <a:t>. Atoms of a given element are identical in size, mass and other properties; atoms of different elements differ in size, mass and other properties. Atoms cannot be subdivided, created or destroyed.</a:t>
                      </a:r>
                    </a:p>
                    <a:p>
                      <a:pPr algn="l"/>
                      <a:r>
                        <a:rPr lang="en-GB" sz="1200" b="0" i="0" kern="1200" dirty="0">
                          <a:solidFill>
                            <a:srgbClr val="38D4D6"/>
                          </a:solidFill>
                          <a:effectLst/>
                          <a:latin typeface="Arial Rounded MT Bold" panose="020F0704030504030204" pitchFamily="34" charset="77"/>
                          <a:ea typeface="+mn-ea"/>
                          <a:cs typeface="+mn-cs"/>
                        </a:rPr>
                        <a:t>Atoms of different elements combine in simple whole-number ratios to form </a:t>
                      </a:r>
                      <a:r>
                        <a:rPr lang="en-GB" sz="1200" b="0" i="0" u="none" strike="noStrike" kern="1200" dirty="0">
                          <a:solidFill>
                            <a:srgbClr val="38D4D6"/>
                          </a:solidFill>
                          <a:effectLst/>
                          <a:latin typeface="Arial Rounded MT Bold" panose="020F0704030504030204" pitchFamily="34" charset="77"/>
                          <a:ea typeface="+mn-ea"/>
                          <a:cs typeface="+mn-cs"/>
                        </a:rPr>
                        <a:t>chemical compounds</a:t>
                      </a:r>
                      <a:r>
                        <a:rPr lang="en-GB" sz="1200" b="0" i="0" kern="1200" dirty="0">
                          <a:solidFill>
                            <a:srgbClr val="38D4D6"/>
                          </a:solidFill>
                          <a:effectLst/>
                          <a:latin typeface="Arial Rounded MT Bold" panose="020F0704030504030204" pitchFamily="34" charset="77"/>
                          <a:ea typeface="+mn-ea"/>
                          <a:cs typeface="+mn-cs"/>
                        </a:rPr>
                        <a:t>. In </a:t>
                      </a:r>
                      <a:r>
                        <a:rPr lang="en-GB" sz="1200" b="0" i="0" u="none" strike="noStrike" kern="1200" dirty="0">
                          <a:solidFill>
                            <a:srgbClr val="38D4D6"/>
                          </a:solidFill>
                          <a:effectLst/>
                          <a:latin typeface="Arial Rounded MT Bold" panose="020F0704030504030204" pitchFamily="34" charset="77"/>
                          <a:ea typeface="+mn-ea"/>
                          <a:cs typeface="+mn-cs"/>
                        </a:rPr>
                        <a:t>chemical reactions</a:t>
                      </a:r>
                      <a:r>
                        <a:rPr lang="en-GB" sz="1200" b="0" i="0" kern="1200" dirty="0">
                          <a:solidFill>
                            <a:srgbClr val="38D4D6"/>
                          </a:solidFill>
                          <a:effectLst/>
                          <a:latin typeface="Arial Rounded MT Bold" panose="020F0704030504030204" pitchFamily="34" charset="77"/>
                          <a:ea typeface="+mn-ea"/>
                          <a:cs typeface="+mn-cs"/>
                        </a:rPr>
                        <a:t>, atoms are combined, separated or rearranged.</a:t>
                      </a:r>
                      <a:endParaRPr lang="en-GB" sz="1200" dirty="0">
                        <a:solidFill>
                          <a:srgbClr val="38D4D6"/>
                        </a:solidFill>
                        <a:latin typeface="Arial Rounded MT Bold" panose="020F0704030504030204" pitchFamily="34" charset="77"/>
                      </a:endParaRP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67248937"/>
                  </a:ext>
                </a:extLst>
              </a:tr>
              <a:tr h="133563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200" dirty="0">
                          <a:solidFill>
                            <a:schemeClr val="bg1"/>
                          </a:solidFill>
                          <a:latin typeface="Arial Rounded MT Bold" panose="020F0704030504030204" pitchFamily="34" charset="77"/>
                        </a:rPr>
                        <a:t>Evidence</a:t>
                      </a:r>
                    </a:p>
                  </a:txBody>
                  <a:tcPr vert="vert27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38D4D6"/>
                    </a:solidFill>
                  </a:tcPr>
                </a:tc>
                <a:tc>
                  <a:txBody>
                    <a:bodyPr/>
                    <a:lstStyle/>
                    <a:p>
                      <a:pPr algn="l"/>
                      <a:r>
                        <a:rPr lang="en-GB" sz="1200" b="0" i="0" kern="1200" dirty="0">
                          <a:solidFill>
                            <a:srgbClr val="38D4D6"/>
                          </a:solidFill>
                          <a:effectLst/>
                          <a:latin typeface="Arial Rounded MT Bold" panose="020F0704030504030204" pitchFamily="34" charset="77"/>
                          <a:ea typeface="+mn-ea"/>
                          <a:cs typeface="+mn-cs"/>
                        </a:rPr>
                        <a:t>Dalton worked with pressures and weights of different gases and his experiments led him to believe that the different gases' properties depended on tiny particles with varying weights. Dalton was the first to attempt a table of atomic weights.</a:t>
                      </a:r>
                      <a:endParaRPr lang="en-GB" sz="1200" dirty="0">
                        <a:solidFill>
                          <a:srgbClr val="38D4D6"/>
                        </a:solidFill>
                        <a:latin typeface="Arial Rounded MT Bold" panose="020F0704030504030204" pitchFamily="34" charset="77"/>
                      </a:endParaRP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791829"/>
                  </a:ext>
                </a:extLst>
              </a:tr>
            </a:tbl>
          </a:graphicData>
        </a:graphic>
      </p:graphicFrame>
      <p:grpSp>
        <p:nvGrpSpPr>
          <p:cNvPr id="98" name="Group 97">
            <a:extLst>
              <a:ext uri="{FF2B5EF4-FFF2-40B4-BE49-F238E27FC236}">
                <a16:creationId xmlns:a16="http://schemas.microsoft.com/office/drawing/2014/main" id="{88EDD8CB-C636-6A49-8CA4-1AB7EFB1FDA0}"/>
              </a:ext>
            </a:extLst>
          </p:cNvPr>
          <p:cNvGrpSpPr/>
          <p:nvPr/>
        </p:nvGrpSpPr>
        <p:grpSpPr>
          <a:xfrm>
            <a:off x="2787601" y="9410155"/>
            <a:ext cx="471358" cy="441555"/>
            <a:chOff x="1866422" y="1624526"/>
            <a:chExt cx="751977" cy="717630"/>
          </a:xfrm>
          <a:effectLst>
            <a:outerShdw blurRad="50800" dist="38100" dir="2700000" algn="tl" rotWithShape="0">
              <a:prstClr val="black">
                <a:alpha val="40000"/>
              </a:prstClr>
            </a:outerShdw>
          </a:effectLst>
        </p:grpSpPr>
        <p:sp>
          <p:nvSpPr>
            <p:cNvPr id="100" name="Oval 99">
              <a:extLst>
                <a:ext uri="{FF2B5EF4-FFF2-40B4-BE49-F238E27FC236}">
                  <a16:creationId xmlns:a16="http://schemas.microsoft.com/office/drawing/2014/main" id="{535684A1-7357-A443-B93A-0D02F63CADEC}"/>
                </a:ext>
              </a:extLst>
            </p:cNvPr>
            <p:cNvSpPr/>
            <p:nvPr/>
          </p:nvSpPr>
          <p:spPr>
            <a:xfrm>
              <a:off x="1895933" y="1651363"/>
              <a:ext cx="699558" cy="663957"/>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Doughnut 100">
              <a:extLst>
                <a:ext uri="{FF2B5EF4-FFF2-40B4-BE49-F238E27FC236}">
                  <a16:creationId xmlns:a16="http://schemas.microsoft.com/office/drawing/2014/main" id="{C5A4219D-5E2B-074B-A1D6-2943831FA1F6}"/>
                </a:ext>
              </a:extLst>
            </p:cNvPr>
            <p:cNvSpPr/>
            <p:nvPr/>
          </p:nvSpPr>
          <p:spPr>
            <a:xfrm>
              <a:off x="1866422" y="1624526"/>
              <a:ext cx="751977" cy="717630"/>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2" name="Picture 64" descr="Free White Tractor 2 Icon - Download White Tractor 2 Icon">
              <a:extLst>
                <a:ext uri="{FF2B5EF4-FFF2-40B4-BE49-F238E27FC236}">
                  <a16:creationId xmlns:a16="http://schemas.microsoft.com/office/drawing/2014/main" id="{1D3DBE23-876E-644F-8611-9CF2E5ECFD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1680" y="1752611"/>
              <a:ext cx="461459" cy="46145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3" name="Group 102">
            <a:extLst>
              <a:ext uri="{FF2B5EF4-FFF2-40B4-BE49-F238E27FC236}">
                <a16:creationId xmlns:a16="http://schemas.microsoft.com/office/drawing/2014/main" id="{FBE965A6-E85F-B942-8B91-32E84F0B3EB1}"/>
              </a:ext>
            </a:extLst>
          </p:cNvPr>
          <p:cNvGrpSpPr/>
          <p:nvPr/>
        </p:nvGrpSpPr>
        <p:grpSpPr>
          <a:xfrm>
            <a:off x="3333137" y="9375345"/>
            <a:ext cx="359960" cy="338627"/>
            <a:chOff x="3824288" y="1662211"/>
            <a:chExt cx="471358" cy="441555"/>
          </a:xfrm>
          <a:effectLst>
            <a:outerShdw blurRad="50800" dist="38100" dir="2700000" algn="tl" rotWithShape="0">
              <a:prstClr val="black">
                <a:alpha val="40000"/>
              </a:prstClr>
            </a:outerShdw>
          </a:effectLst>
        </p:grpSpPr>
        <p:sp>
          <p:nvSpPr>
            <p:cNvPr id="104" name="Oval 103">
              <a:extLst>
                <a:ext uri="{FF2B5EF4-FFF2-40B4-BE49-F238E27FC236}">
                  <a16:creationId xmlns:a16="http://schemas.microsoft.com/office/drawing/2014/main" id="{5954E5B2-6750-6348-8972-9AAEAC373D17}"/>
                </a:ext>
              </a:extLst>
            </p:cNvPr>
            <p:cNvSpPr/>
            <p:nvPr/>
          </p:nvSpPr>
          <p:spPr>
            <a:xfrm>
              <a:off x="3842786" y="1678724"/>
              <a:ext cx="438500" cy="408530"/>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Doughnut 104">
              <a:extLst>
                <a:ext uri="{FF2B5EF4-FFF2-40B4-BE49-F238E27FC236}">
                  <a16:creationId xmlns:a16="http://schemas.microsoft.com/office/drawing/2014/main" id="{34C009EE-4035-F04A-A6CE-09C7D5604244}"/>
                </a:ext>
              </a:extLst>
            </p:cNvPr>
            <p:cNvSpPr/>
            <p:nvPr/>
          </p:nvSpPr>
          <p:spPr>
            <a:xfrm>
              <a:off x="3824288" y="1662211"/>
              <a:ext cx="471358" cy="441555"/>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6" name="Picture 78" descr="icon_pawCross - Riverside Veterinary Hospital">
              <a:extLst>
                <a:ext uri="{FF2B5EF4-FFF2-40B4-BE49-F238E27FC236}">
                  <a16:creationId xmlns:a16="http://schemas.microsoft.com/office/drawing/2014/main" id="{A877FF37-AE40-A249-B330-D0118AE652E0}"/>
                </a:ext>
              </a:extLst>
            </p:cNvPr>
            <p:cNvPicPr>
              <a:picLocks noChangeAspect="1" noChangeArrowheads="1"/>
            </p:cNvPicPr>
            <p:nvPr/>
          </p:nvPicPr>
          <p:blipFill>
            <a:blip r:embed="rId4">
              <a:biLevel thresh="25000"/>
              <a:extLst>
                <a:ext uri="{28A0092B-C50C-407E-A947-70E740481C1C}">
                  <a14:useLocalDpi xmlns:a14="http://schemas.microsoft.com/office/drawing/2010/main" val="0"/>
                </a:ext>
              </a:extLst>
            </a:blip>
            <a:srcRect/>
            <a:stretch>
              <a:fillRect/>
            </a:stretch>
          </p:blipFill>
          <p:spPr bwMode="auto">
            <a:xfrm>
              <a:off x="3915340" y="1723116"/>
              <a:ext cx="289254" cy="2892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7" name="Group 106">
            <a:extLst>
              <a:ext uri="{FF2B5EF4-FFF2-40B4-BE49-F238E27FC236}">
                <a16:creationId xmlns:a16="http://schemas.microsoft.com/office/drawing/2014/main" id="{C1239DE5-B0E9-794B-8E8B-F32BB61D5BEE}"/>
              </a:ext>
            </a:extLst>
          </p:cNvPr>
          <p:cNvGrpSpPr/>
          <p:nvPr/>
        </p:nvGrpSpPr>
        <p:grpSpPr>
          <a:xfrm>
            <a:off x="2185670" y="9271144"/>
            <a:ext cx="549161" cy="523220"/>
            <a:chOff x="2954801" y="632875"/>
            <a:chExt cx="549161" cy="523220"/>
          </a:xfrm>
          <a:effectLst>
            <a:outerShdw blurRad="50800" dist="38100" dir="2700000" algn="tl" rotWithShape="0">
              <a:prstClr val="black">
                <a:alpha val="40000"/>
              </a:prstClr>
            </a:outerShdw>
          </a:effectLst>
        </p:grpSpPr>
        <p:sp>
          <p:nvSpPr>
            <p:cNvPr id="108" name="Oval 107">
              <a:extLst>
                <a:ext uri="{FF2B5EF4-FFF2-40B4-BE49-F238E27FC236}">
                  <a16:creationId xmlns:a16="http://schemas.microsoft.com/office/drawing/2014/main" id="{526A469E-063C-8442-9CC0-0413BCF6EF21}"/>
                </a:ext>
              </a:extLst>
            </p:cNvPr>
            <p:cNvSpPr/>
            <p:nvPr/>
          </p:nvSpPr>
          <p:spPr>
            <a:xfrm>
              <a:off x="2976353" y="652442"/>
              <a:ext cx="510880" cy="484087"/>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Doughnut 110">
              <a:extLst>
                <a:ext uri="{FF2B5EF4-FFF2-40B4-BE49-F238E27FC236}">
                  <a16:creationId xmlns:a16="http://schemas.microsoft.com/office/drawing/2014/main" id="{E0CDE2D0-10E2-D548-8488-46CF11D3BAD2}"/>
                </a:ext>
              </a:extLst>
            </p:cNvPr>
            <p:cNvSpPr/>
            <p:nvPr/>
          </p:nvSpPr>
          <p:spPr>
            <a:xfrm>
              <a:off x="2954801" y="632875"/>
              <a:ext cx="549161" cy="523220"/>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13" name="Picture 112" descr="Icon&#10;&#10;Description automatically generated">
              <a:extLst>
                <a:ext uri="{FF2B5EF4-FFF2-40B4-BE49-F238E27FC236}">
                  <a16:creationId xmlns:a16="http://schemas.microsoft.com/office/drawing/2014/main" id="{EF832005-F3C7-9948-B13B-1F37B6563BC7}"/>
                </a:ext>
              </a:extLst>
            </p:cNvPr>
            <p:cNvPicPr>
              <a:picLocks noChangeAspect="1"/>
            </p:cNvPicPr>
            <p:nvPr/>
          </p:nvPicPr>
          <p:blipFill>
            <a:blip r:embed="rId7"/>
            <a:stretch>
              <a:fillRect/>
            </a:stretch>
          </p:blipFill>
          <p:spPr>
            <a:xfrm>
              <a:off x="3016500" y="670402"/>
              <a:ext cx="456198" cy="430854"/>
            </a:xfrm>
            <a:prstGeom prst="rect">
              <a:avLst/>
            </a:prstGeom>
          </p:spPr>
        </p:pic>
      </p:grpSp>
      <p:grpSp>
        <p:nvGrpSpPr>
          <p:cNvPr id="88" name="Group 87">
            <a:extLst>
              <a:ext uri="{FF2B5EF4-FFF2-40B4-BE49-F238E27FC236}">
                <a16:creationId xmlns:a16="http://schemas.microsoft.com/office/drawing/2014/main" id="{C49597BE-B77A-1240-84C1-906DFFD78C56}"/>
              </a:ext>
            </a:extLst>
          </p:cNvPr>
          <p:cNvGrpSpPr/>
          <p:nvPr/>
        </p:nvGrpSpPr>
        <p:grpSpPr>
          <a:xfrm>
            <a:off x="931352" y="9222966"/>
            <a:ext cx="553044" cy="523220"/>
            <a:chOff x="992741" y="2082272"/>
            <a:chExt cx="751977" cy="717630"/>
          </a:xfrm>
          <a:effectLst>
            <a:outerShdw blurRad="50800" dist="38100" dir="2700000" algn="tl" rotWithShape="0">
              <a:prstClr val="black">
                <a:alpha val="40000"/>
              </a:prstClr>
            </a:outerShdw>
          </a:effectLst>
        </p:grpSpPr>
        <p:sp>
          <p:nvSpPr>
            <p:cNvPr id="89" name="Oval 88">
              <a:extLst>
                <a:ext uri="{FF2B5EF4-FFF2-40B4-BE49-F238E27FC236}">
                  <a16:creationId xmlns:a16="http://schemas.microsoft.com/office/drawing/2014/main" id="{C5F92E5F-844F-654D-8786-CAD90F73AE90}"/>
                </a:ext>
              </a:extLst>
            </p:cNvPr>
            <p:cNvSpPr/>
            <p:nvPr/>
          </p:nvSpPr>
          <p:spPr>
            <a:xfrm>
              <a:off x="1022252" y="2109109"/>
              <a:ext cx="699558" cy="663957"/>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Doughnut 89">
              <a:extLst>
                <a:ext uri="{FF2B5EF4-FFF2-40B4-BE49-F238E27FC236}">
                  <a16:creationId xmlns:a16="http://schemas.microsoft.com/office/drawing/2014/main" id="{FADEE3E6-5169-764B-8998-FDB394C2B781}"/>
                </a:ext>
              </a:extLst>
            </p:cNvPr>
            <p:cNvSpPr/>
            <p:nvPr/>
          </p:nvSpPr>
          <p:spPr>
            <a:xfrm>
              <a:off x="992741" y="2082272"/>
              <a:ext cx="751977" cy="717630"/>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1" name="Picture 90" descr="Icon&#10;&#10;Description automatically generated">
              <a:extLst>
                <a:ext uri="{FF2B5EF4-FFF2-40B4-BE49-F238E27FC236}">
                  <a16:creationId xmlns:a16="http://schemas.microsoft.com/office/drawing/2014/main" id="{4F792DCE-9D9F-0248-8560-B5A44E575494}"/>
                </a:ext>
              </a:extLst>
            </p:cNvPr>
            <p:cNvPicPr>
              <a:picLocks noChangeAspect="1"/>
            </p:cNvPicPr>
            <p:nvPr/>
          </p:nvPicPr>
          <p:blipFill>
            <a:blip r:embed="rId8"/>
            <a:stretch>
              <a:fillRect/>
            </a:stretch>
          </p:blipFill>
          <p:spPr>
            <a:xfrm>
              <a:off x="1124027" y="2244941"/>
              <a:ext cx="489403" cy="340202"/>
            </a:xfrm>
            <a:prstGeom prst="rect">
              <a:avLst/>
            </a:prstGeom>
          </p:spPr>
        </p:pic>
      </p:grpSp>
      <p:grpSp>
        <p:nvGrpSpPr>
          <p:cNvPr id="76" name="Group 75">
            <a:extLst>
              <a:ext uri="{FF2B5EF4-FFF2-40B4-BE49-F238E27FC236}">
                <a16:creationId xmlns:a16="http://schemas.microsoft.com/office/drawing/2014/main" id="{6BFA56CB-587B-804E-B848-EAA8A9897F85}"/>
              </a:ext>
            </a:extLst>
          </p:cNvPr>
          <p:cNvGrpSpPr/>
          <p:nvPr/>
        </p:nvGrpSpPr>
        <p:grpSpPr>
          <a:xfrm>
            <a:off x="109492" y="9104209"/>
            <a:ext cx="751977" cy="717630"/>
            <a:chOff x="964200" y="1717382"/>
            <a:chExt cx="751977" cy="717630"/>
          </a:xfrm>
          <a:effectLst>
            <a:outerShdw blurRad="50800" dist="38100" dir="2700000" algn="tl" rotWithShape="0">
              <a:prstClr val="black">
                <a:alpha val="40000"/>
              </a:prstClr>
            </a:outerShdw>
          </a:effectLst>
        </p:grpSpPr>
        <p:sp>
          <p:nvSpPr>
            <p:cNvPr id="77" name="Oval 76">
              <a:extLst>
                <a:ext uri="{FF2B5EF4-FFF2-40B4-BE49-F238E27FC236}">
                  <a16:creationId xmlns:a16="http://schemas.microsoft.com/office/drawing/2014/main" id="{C7BC93E7-11F2-EE41-8483-6705C0829D39}"/>
                </a:ext>
              </a:extLst>
            </p:cNvPr>
            <p:cNvSpPr/>
            <p:nvPr/>
          </p:nvSpPr>
          <p:spPr>
            <a:xfrm>
              <a:off x="993711" y="1744219"/>
              <a:ext cx="699558" cy="663957"/>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Doughnut 85">
              <a:extLst>
                <a:ext uri="{FF2B5EF4-FFF2-40B4-BE49-F238E27FC236}">
                  <a16:creationId xmlns:a16="http://schemas.microsoft.com/office/drawing/2014/main" id="{12C6C858-3176-604B-97BA-C0660B425B99}"/>
                </a:ext>
              </a:extLst>
            </p:cNvPr>
            <p:cNvSpPr/>
            <p:nvPr/>
          </p:nvSpPr>
          <p:spPr>
            <a:xfrm>
              <a:off x="964200" y="1717382"/>
              <a:ext cx="751977" cy="717630"/>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7" name="Picture 86" descr="Icon&#10;&#10;Description automatically generated">
              <a:extLst>
                <a:ext uri="{FF2B5EF4-FFF2-40B4-BE49-F238E27FC236}">
                  <a16:creationId xmlns:a16="http://schemas.microsoft.com/office/drawing/2014/main" id="{990E2904-FC54-C843-9899-5424D98170C2}"/>
                </a:ext>
              </a:extLst>
            </p:cNvPr>
            <p:cNvPicPr>
              <a:picLocks noChangeAspect="1"/>
            </p:cNvPicPr>
            <p:nvPr/>
          </p:nvPicPr>
          <p:blipFill>
            <a:blip r:embed="rId5">
              <a:biLevel thresh="25000"/>
            </a:blip>
            <a:stretch>
              <a:fillRect/>
            </a:stretch>
          </p:blipFill>
          <p:spPr>
            <a:xfrm>
              <a:off x="1090624" y="1850961"/>
              <a:ext cx="516096" cy="365418"/>
            </a:xfrm>
            <a:prstGeom prst="rect">
              <a:avLst/>
            </a:prstGeom>
          </p:spPr>
        </p:pic>
      </p:grpSp>
      <p:grpSp>
        <p:nvGrpSpPr>
          <p:cNvPr id="92" name="Group 91">
            <a:extLst>
              <a:ext uri="{FF2B5EF4-FFF2-40B4-BE49-F238E27FC236}">
                <a16:creationId xmlns:a16="http://schemas.microsoft.com/office/drawing/2014/main" id="{4DFEC219-6C4B-F845-8EF2-DF1A3D3F916E}"/>
              </a:ext>
            </a:extLst>
          </p:cNvPr>
          <p:cNvGrpSpPr/>
          <p:nvPr/>
        </p:nvGrpSpPr>
        <p:grpSpPr>
          <a:xfrm>
            <a:off x="1517966" y="9116399"/>
            <a:ext cx="583454" cy="651836"/>
            <a:chOff x="2217067" y="1917395"/>
            <a:chExt cx="761257" cy="807096"/>
          </a:xfrm>
          <a:effectLst>
            <a:outerShdw blurRad="50800" dist="38100" dir="2700000" algn="tl" rotWithShape="0">
              <a:prstClr val="black">
                <a:alpha val="40000"/>
              </a:prstClr>
            </a:outerShdw>
          </a:effectLst>
        </p:grpSpPr>
        <p:sp>
          <p:nvSpPr>
            <p:cNvPr id="93" name="Oval 92">
              <a:extLst>
                <a:ext uri="{FF2B5EF4-FFF2-40B4-BE49-F238E27FC236}">
                  <a16:creationId xmlns:a16="http://schemas.microsoft.com/office/drawing/2014/main" id="{6B09A347-CC6E-3A4C-A194-F2B8DFBDBD92}"/>
                </a:ext>
              </a:extLst>
            </p:cNvPr>
            <p:cNvSpPr/>
            <p:nvPr/>
          </p:nvSpPr>
          <p:spPr>
            <a:xfrm>
              <a:off x="2255858" y="1981892"/>
              <a:ext cx="699558" cy="663957"/>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Doughnut 93">
              <a:extLst>
                <a:ext uri="{FF2B5EF4-FFF2-40B4-BE49-F238E27FC236}">
                  <a16:creationId xmlns:a16="http://schemas.microsoft.com/office/drawing/2014/main" id="{5AA4CAFD-DF16-8F43-A370-63A50855AC69}"/>
                </a:ext>
              </a:extLst>
            </p:cNvPr>
            <p:cNvSpPr/>
            <p:nvPr/>
          </p:nvSpPr>
          <p:spPr>
            <a:xfrm>
              <a:off x="2226347" y="1955055"/>
              <a:ext cx="751977" cy="717630"/>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5" name="Picture 94" descr="A white windmill with a black background&#10;&#10;Description automatically generated with medium confidence">
              <a:extLst>
                <a:ext uri="{FF2B5EF4-FFF2-40B4-BE49-F238E27FC236}">
                  <a16:creationId xmlns:a16="http://schemas.microsoft.com/office/drawing/2014/main" id="{56A2EAC1-962D-994B-BF9C-D05963C932C7}"/>
                </a:ext>
              </a:extLst>
            </p:cNvPr>
            <p:cNvPicPr>
              <a:picLocks noChangeAspect="1"/>
            </p:cNvPicPr>
            <p:nvPr/>
          </p:nvPicPr>
          <p:blipFill>
            <a:blip r:embed="rId2">
              <a:biLevel thresh="25000"/>
            </a:blip>
            <a:stretch>
              <a:fillRect/>
            </a:stretch>
          </p:blipFill>
          <p:spPr>
            <a:xfrm>
              <a:off x="2217067" y="1917395"/>
              <a:ext cx="751977" cy="807096"/>
            </a:xfrm>
            <a:prstGeom prst="rect">
              <a:avLst/>
            </a:prstGeom>
          </p:spPr>
        </p:pic>
      </p:grpSp>
    </p:spTree>
    <p:extLst>
      <p:ext uri="{BB962C8B-B14F-4D97-AF65-F5344CB8AC3E}">
        <p14:creationId xmlns:p14="http://schemas.microsoft.com/office/powerpoint/2010/main" val="4015556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TextBox 160">
            <a:extLst>
              <a:ext uri="{FF2B5EF4-FFF2-40B4-BE49-F238E27FC236}">
                <a16:creationId xmlns:a16="http://schemas.microsoft.com/office/drawing/2014/main" id="{D3F4B683-4CD2-534E-9A13-66830D5EB13A}"/>
              </a:ext>
            </a:extLst>
          </p:cNvPr>
          <p:cNvSpPr txBox="1"/>
          <p:nvPr/>
        </p:nvSpPr>
        <p:spPr>
          <a:xfrm>
            <a:off x="1803353" y="1582200"/>
            <a:ext cx="3240000" cy="374571"/>
          </a:xfrm>
          <a:prstGeom prst="roundRect">
            <a:avLst/>
          </a:prstGeom>
          <a:noFill/>
          <a:ln w="76200">
            <a:solidFill>
              <a:schemeClr val="bg1"/>
            </a:solidFill>
          </a:ln>
        </p:spPr>
        <p:txBody>
          <a:bodyPr wrap="none" rtlCol="0">
            <a:noAutofit/>
          </a:bodyPr>
          <a:lstStyle/>
          <a:p>
            <a:pPr algn="ctr"/>
            <a:r>
              <a:rPr lang="en-US" sz="1400" dirty="0">
                <a:solidFill>
                  <a:srgbClr val="16ADBF"/>
                </a:solidFill>
                <a:latin typeface="Arial Rounded MT Bold" panose="020F0704030504030204" pitchFamily="34" charset="77"/>
              </a:rPr>
              <a:t>Stretch Yourself</a:t>
            </a:r>
          </a:p>
        </p:txBody>
      </p:sp>
      <p:sp>
        <p:nvSpPr>
          <p:cNvPr id="24" name="Rectangle 23">
            <a:extLst>
              <a:ext uri="{FF2B5EF4-FFF2-40B4-BE49-F238E27FC236}">
                <a16:creationId xmlns:a16="http://schemas.microsoft.com/office/drawing/2014/main" id="{20A94FC6-A09D-D14C-AE03-EA5F1495FA64}"/>
              </a:ext>
            </a:extLst>
          </p:cNvPr>
          <p:cNvSpPr/>
          <p:nvPr/>
        </p:nvSpPr>
        <p:spPr>
          <a:xfrm>
            <a:off x="0" y="9624786"/>
            <a:ext cx="6858000" cy="305322"/>
          </a:xfrm>
          <a:prstGeom prst="rect">
            <a:avLst/>
          </a:prstGeom>
          <a:solidFill>
            <a:srgbClr val="38D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CA0EE72D-C9D7-D448-903B-E6F91E5817C9}"/>
              </a:ext>
            </a:extLst>
          </p:cNvPr>
          <p:cNvSpPr txBox="1"/>
          <p:nvPr/>
        </p:nvSpPr>
        <p:spPr>
          <a:xfrm>
            <a:off x="3820205" y="9669885"/>
            <a:ext cx="2942598" cy="215444"/>
          </a:xfrm>
          <a:prstGeom prst="rect">
            <a:avLst/>
          </a:prstGeom>
          <a:noFill/>
        </p:spPr>
        <p:txBody>
          <a:bodyPr wrap="square" rtlCol="0">
            <a:spAutoFit/>
          </a:bodyPr>
          <a:lstStyle/>
          <a:p>
            <a:pPr algn="r"/>
            <a:r>
              <a:rPr lang="en-US" sz="800" dirty="0">
                <a:solidFill>
                  <a:schemeClr val="bg1"/>
                </a:solidFill>
                <a:latin typeface="Arial Rounded MT Bold" panose="020F0704030504030204" pitchFamily="34" charset="77"/>
              </a:rPr>
              <a:t>Developing Experts Copyright 2022 All Right Reserved</a:t>
            </a:r>
          </a:p>
        </p:txBody>
      </p:sp>
      <p:sp>
        <p:nvSpPr>
          <p:cNvPr id="119" name="Rounded Rectangle 118">
            <a:extLst>
              <a:ext uri="{FF2B5EF4-FFF2-40B4-BE49-F238E27FC236}">
                <a16:creationId xmlns:a16="http://schemas.microsoft.com/office/drawing/2014/main" id="{B00FB9DE-5002-5A44-963B-47A082B90B7D}"/>
              </a:ext>
            </a:extLst>
          </p:cNvPr>
          <p:cNvSpPr/>
          <p:nvPr/>
        </p:nvSpPr>
        <p:spPr>
          <a:xfrm>
            <a:off x="170690" y="1216150"/>
            <a:ext cx="6503172" cy="364879"/>
          </a:xfrm>
          <a:prstGeom prst="roundRect">
            <a:avLst>
              <a:gd name="adj" fmla="val 2594"/>
            </a:avLst>
          </a:prstGeom>
          <a:noFill/>
          <a:ln w="28575">
            <a:solidFill>
              <a:srgbClr val="38D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Arial Rounded MT Bold" panose="020F0704030504030204" pitchFamily="34" charset="77"/>
            </a:endParaRPr>
          </a:p>
        </p:txBody>
      </p:sp>
      <p:sp>
        <p:nvSpPr>
          <p:cNvPr id="120" name="TextBox 119">
            <a:extLst>
              <a:ext uri="{FF2B5EF4-FFF2-40B4-BE49-F238E27FC236}">
                <a16:creationId xmlns:a16="http://schemas.microsoft.com/office/drawing/2014/main" id="{CF59D1BA-B49E-354C-9B33-56A13CC00AF6}"/>
              </a:ext>
            </a:extLst>
          </p:cNvPr>
          <p:cNvSpPr txBox="1"/>
          <p:nvPr/>
        </p:nvSpPr>
        <p:spPr>
          <a:xfrm>
            <a:off x="1501708" y="1276140"/>
            <a:ext cx="4010091" cy="307777"/>
          </a:xfrm>
          <a:prstGeom prst="rect">
            <a:avLst/>
          </a:prstGeom>
          <a:noFill/>
        </p:spPr>
        <p:txBody>
          <a:bodyPr wrap="square">
            <a:spAutoFit/>
          </a:bodyPr>
          <a:lstStyle/>
          <a:p>
            <a:pPr algn="ctr"/>
            <a:r>
              <a:rPr lang="en-US" sz="1400" b="1" dirty="0">
                <a:solidFill>
                  <a:schemeClr val="bg1">
                    <a:lumMod val="50000"/>
                  </a:schemeClr>
                </a:solidFill>
                <a:latin typeface="Arial Rounded MT Bold" panose="020F0704030504030204" pitchFamily="34" charset="77"/>
              </a:rPr>
              <a:t>History of the Atom</a:t>
            </a:r>
          </a:p>
        </p:txBody>
      </p:sp>
      <p:sp>
        <p:nvSpPr>
          <p:cNvPr id="121" name="Rectangle 120">
            <a:extLst>
              <a:ext uri="{FF2B5EF4-FFF2-40B4-BE49-F238E27FC236}">
                <a16:creationId xmlns:a16="http://schemas.microsoft.com/office/drawing/2014/main" id="{67B245E2-9CC8-6E41-92FC-9C8AF39A35E8}"/>
              </a:ext>
            </a:extLst>
          </p:cNvPr>
          <p:cNvSpPr/>
          <p:nvPr/>
        </p:nvSpPr>
        <p:spPr>
          <a:xfrm>
            <a:off x="0" y="1"/>
            <a:ext cx="6858000" cy="1062318"/>
          </a:xfrm>
          <a:prstGeom prst="rect">
            <a:avLst/>
          </a:prstGeom>
          <a:solidFill>
            <a:srgbClr val="38D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121">
            <a:extLst>
              <a:ext uri="{FF2B5EF4-FFF2-40B4-BE49-F238E27FC236}">
                <a16:creationId xmlns:a16="http://schemas.microsoft.com/office/drawing/2014/main" id="{FE117E4E-193D-4D4A-B83A-21FF0ACD1951}"/>
              </a:ext>
            </a:extLst>
          </p:cNvPr>
          <p:cNvSpPr/>
          <p:nvPr/>
        </p:nvSpPr>
        <p:spPr>
          <a:xfrm>
            <a:off x="1093357" y="177564"/>
            <a:ext cx="5580506" cy="717631"/>
          </a:xfrm>
          <a:prstGeom prst="round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Arial Rounded MT Bold" panose="020F0704030504030204" pitchFamily="34" charset="77"/>
            </a:endParaRPr>
          </a:p>
        </p:txBody>
      </p:sp>
      <p:sp>
        <p:nvSpPr>
          <p:cNvPr id="123" name="TextBox 122">
            <a:extLst>
              <a:ext uri="{FF2B5EF4-FFF2-40B4-BE49-F238E27FC236}">
                <a16:creationId xmlns:a16="http://schemas.microsoft.com/office/drawing/2014/main" id="{05627054-A958-B04C-BA37-797CE0DD8D84}"/>
              </a:ext>
            </a:extLst>
          </p:cNvPr>
          <p:cNvSpPr txBox="1"/>
          <p:nvPr/>
        </p:nvSpPr>
        <p:spPr>
          <a:xfrm>
            <a:off x="1112885" y="184705"/>
            <a:ext cx="4904143" cy="276999"/>
          </a:xfrm>
          <a:prstGeom prst="rect">
            <a:avLst/>
          </a:prstGeom>
          <a:noFill/>
        </p:spPr>
        <p:txBody>
          <a:bodyPr wrap="square" rtlCol="0">
            <a:spAutoFit/>
          </a:bodyPr>
          <a:lstStyle/>
          <a:p>
            <a:r>
              <a:rPr lang="en-US" sz="1200" dirty="0">
                <a:solidFill>
                  <a:schemeClr val="bg1"/>
                </a:solidFill>
                <a:latin typeface="Arial Rounded MT Bold" panose="020F0704030504030204" pitchFamily="34" charset="77"/>
              </a:rPr>
              <a:t>Mission Assignment:</a:t>
            </a:r>
          </a:p>
        </p:txBody>
      </p:sp>
      <p:grpSp>
        <p:nvGrpSpPr>
          <p:cNvPr id="124" name="Group 123">
            <a:extLst>
              <a:ext uri="{FF2B5EF4-FFF2-40B4-BE49-F238E27FC236}">
                <a16:creationId xmlns:a16="http://schemas.microsoft.com/office/drawing/2014/main" id="{84E3A82B-5081-4342-9143-EB5E267D8BB1}"/>
              </a:ext>
            </a:extLst>
          </p:cNvPr>
          <p:cNvGrpSpPr/>
          <p:nvPr/>
        </p:nvGrpSpPr>
        <p:grpSpPr>
          <a:xfrm>
            <a:off x="2308049" y="711254"/>
            <a:ext cx="583454" cy="651836"/>
            <a:chOff x="2217067" y="1917395"/>
            <a:chExt cx="761257" cy="807096"/>
          </a:xfrm>
          <a:effectLst>
            <a:outerShdw blurRad="50800" dist="38100" dir="2700000" algn="tl" rotWithShape="0">
              <a:prstClr val="black">
                <a:alpha val="40000"/>
              </a:prstClr>
            </a:outerShdw>
          </a:effectLst>
        </p:grpSpPr>
        <p:sp>
          <p:nvSpPr>
            <p:cNvPr id="125" name="Oval 124">
              <a:extLst>
                <a:ext uri="{FF2B5EF4-FFF2-40B4-BE49-F238E27FC236}">
                  <a16:creationId xmlns:a16="http://schemas.microsoft.com/office/drawing/2014/main" id="{9E6C4796-E17B-4A4A-8AE4-D3186920AC62}"/>
                </a:ext>
              </a:extLst>
            </p:cNvPr>
            <p:cNvSpPr/>
            <p:nvPr/>
          </p:nvSpPr>
          <p:spPr>
            <a:xfrm>
              <a:off x="2255858" y="1981892"/>
              <a:ext cx="699558" cy="663957"/>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Doughnut 125">
              <a:extLst>
                <a:ext uri="{FF2B5EF4-FFF2-40B4-BE49-F238E27FC236}">
                  <a16:creationId xmlns:a16="http://schemas.microsoft.com/office/drawing/2014/main" id="{D8E9BCC3-2B07-C547-931A-90529AD16A10}"/>
                </a:ext>
              </a:extLst>
            </p:cNvPr>
            <p:cNvSpPr/>
            <p:nvPr/>
          </p:nvSpPr>
          <p:spPr>
            <a:xfrm>
              <a:off x="2226347" y="1955055"/>
              <a:ext cx="751977" cy="717630"/>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7" name="Picture 126" descr="A white windmill with a black background&#10;&#10;Description automatically generated with medium confidence">
              <a:extLst>
                <a:ext uri="{FF2B5EF4-FFF2-40B4-BE49-F238E27FC236}">
                  <a16:creationId xmlns:a16="http://schemas.microsoft.com/office/drawing/2014/main" id="{D0C74335-EC44-974A-B68F-3248F0BC46AB}"/>
                </a:ext>
              </a:extLst>
            </p:cNvPr>
            <p:cNvPicPr>
              <a:picLocks noChangeAspect="1"/>
            </p:cNvPicPr>
            <p:nvPr/>
          </p:nvPicPr>
          <p:blipFill>
            <a:blip r:embed="rId2">
              <a:biLevel thresh="25000"/>
            </a:blip>
            <a:stretch>
              <a:fillRect/>
            </a:stretch>
          </p:blipFill>
          <p:spPr>
            <a:xfrm>
              <a:off x="2217067" y="1917395"/>
              <a:ext cx="751977" cy="807096"/>
            </a:xfrm>
            <a:prstGeom prst="rect">
              <a:avLst/>
            </a:prstGeom>
          </p:spPr>
        </p:pic>
      </p:grpSp>
      <p:grpSp>
        <p:nvGrpSpPr>
          <p:cNvPr id="128" name="Group 127">
            <a:extLst>
              <a:ext uri="{FF2B5EF4-FFF2-40B4-BE49-F238E27FC236}">
                <a16:creationId xmlns:a16="http://schemas.microsoft.com/office/drawing/2014/main" id="{E01713EA-D507-3340-843F-E3ECF634A068}"/>
              </a:ext>
            </a:extLst>
          </p:cNvPr>
          <p:cNvGrpSpPr/>
          <p:nvPr/>
        </p:nvGrpSpPr>
        <p:grpSpPr>
          <a:xfrm>
            <a:off x="3566338" y="803603"/>
            <a:ext cx="471358" cy="441555"/>
            <a:chOff x="1866422" y="1624526"/>
            <a:chExt cx="751977" cy="717630"/>
          </a:xfrm>
          <a:effectLst>
            <a:outerShdw blurRad="50800" dist="38100" dir="2700000" algn="tl" rotWithShape="0">
              <a:prstClr val="black">
                <a:alpha val="40000"/>
              </a:prstClr>
            </a:outerShdw>
          </a:effectLst>
        </p:grpSpPr>
        <p:sp>
          <p:nvSpPr>
            <p:cNvPr id="129" name="Oval 128">
              <a:extLst>
                <a:ext uri="{FF2B5EF4-FFF2-40B4-BE49-F238E27FC236}">
                  <a16:creationId xmlns:a16="http://schemas.microsoft.com/office/drawing/2014/main" id="{5FEA9690-60D4-144C-86D8-140BCB432064}"/>
                </a:ext>
              </a:extLst>
            </p:cNvPr>
            <p:cNvSpPr/>
            <p:nvPr/>
          </p:nvSpPr>
          <p:spPr>
            <a:xfrm>
              <a:off x="1895933" y="1651363"/>
              <a:ext cx="699558" cy="663957"/>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Doughnut 129">
              <a:extLst>
                <a:ext uri="{FF2B5EF4-FFF2-40B4-BE49-F238E27FC236}">
                  <a16:creationId xmlns:a16="http://schemas.microsoft.com/office/drawing/2014/main" id="{CCF7424C-9C6F-3A45-A00B-B077C9ADB2E0}"/>
                </a:ext>
              </a:extLst>
            </p:cNvPr>
            <p:cNvSpPr/>
            <p:nvPr/>
          </p:nvSpPr>
          <p:spPr>
            <a:xfrm>
              <a:off x="1866422" y="1624526"/>
              <a:ext cx="751977" cy="717630"/>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31" name="Picture 64" descr="Free White Tractor 2 Icon - Download White Tractor 2 Icon">
              <a:extLst>
                <a:ext uri="{FF2B5EF4-FFF2-40B4-BE49-F238E27FC236}">
                  <a16:creationId xmlns:a16="http://schemas.microsoft.com/office/drawing/2014/main" id="{3E331812-0F6C-A64A-BDC7-24A3AC07EF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1680" y="1752611"/>
              <a:ext cx="461459" cy="46145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2" name="Group 131">
            <a:extLst>
              <a:ext uri="{FF2B5EF4-FFF2-40B4-BE49-F238E27FC236}">
                <a16:creationId xmlns:a16="http://schemas.microsoft.com/office/drawing/2014/main" id="{4F53017A-48B9-C846-9D45-15FBEABE0A88}"/>
              </a:ext>
            </a:extLst>
          </p:cNvPr>
          <p:cNvGrpSpPr/>
          <p:nvPr/>
        </p:nvGrpSpPr>
        <p:grpSpPr>
          <a:xfrm>
            <a:off x="4107579" y="786105"/>
            <a:ext cx="359960" cy="338627"/>
            <a:chOff x="3824288" y="1662211"/>
            <a:chExt cx="471358" cy="441555"/>
          </a:xfrm>
          <a:effectLst>
            <a:outerShdw blurRad="50800" dist="38100" dir="2700000" algn="tl" rotWithShape="0">
              <a:prstClr val="black">
                <a:alpha val="40000"/>
              </a:prstClr>
            </a:outerShdw>
          </a:effectLst>
        </p:grpSpPr>
        <p:sp>
          <p:nvSpPr>
            <p:cNvPr id="133" name="Oval 132">
              <a:extLst>
                <a:ext uri="{FF2B5EF4-FFF2-40B4-BE49-F238E27FC236}">
                  <a16:creationId xmlns:a16="http://schemas.microsoft.com/office/drawing/2014/main" id="{669AF5B6-111C-C447-B44F-A735DB112988}"/>
                </a:ext>
              </a:extLst>
            </p:cNvPr>
            <p:cNvSpPr/>
            <p:nvPr/>
          </p:nvSpPr>
          <p:spPr>
            <a:xfrm>
              <a:off x="3842786" y="1678724"/>
              <a:ext cx="438500" cy="408530"/>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Doughnut 133">
              <a:extLst>
                <a:ext uri="{FF2B5EF4-FFF2-40B4-BE49-F238E27FC236}">
                  <a16:creationId xmlns:a16="http://schemas.microsoft.com/office/drawing/2014/main" id="{13076E54-8D68-C449-9ACB-5F2025CCED08}"/>
                </a:ext>
              </a:extLst>
            </p:cNvPr>
            <p:cNvSpPr/>
            <p:nvPr/>
          </p:nvSpPr>
          <p:spPr>
            <a:xfrm>
              <a:off x="3824288" y="1662211"/>
              <a:ext cx="471358" cy="441555"/>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35" name="Picture 78" descr="icon_pawCross - Riverside Veterinary Hospital">
              <a:extLst>
                <a:ext uri="{FF2B5EF4-FFF2-40B4-BE49-F238E27FC236}">
                  <a16:creationId xmlns:a16="http://schemas.microsoft.com/office/drawing/2014/main" id="{221145F5-9FEB-B642-8717-4E18E303C043}"/>
                </a:ext>
              </a:extLst>
            </p:cNvPr>
            <p:cNvPicPr>
              <a:picLocks noChangeAspect="1" noChangeArrowheads="1"/>
            </p:cNvPicPr>
            <p:nvPr/>
          </p:nvPicPr>
          <p:blipFill>
            <a:blip r:embed="rId4">
              <a:biLevel thresh="25000"/>
              <a:extLst>
                <a:ext uri="{28A0092B-C50C-407E-A947-70E740481C1C}">
                  <a14:useLocalDpi xmlns:a14="http://schemas.microsoft.com/office/drawing/2010/main" val="0"/>
                </a:ext>
              </a:extLst>
            </a:blip>
            <a:srcRect/>
            <a:stretch>
              <a:fillRect/>
            </a:stretch>
          </p:blipFill>
          <p:spPr bwMode="auto">
            <a:xfrm>
              <a:off x="3915340" y="1723116"/>
              <a:ext cx="289254" cy="2892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6" name="Group 135">
            <a:extLst>
              <a:ext uri="{FF2B5EF4-FFF2-40B4-BE49-F238E27FC236}">
                <a16:creationId xmlns:a16="http://schemas.microsoft.com/office/drawing/2014/main" id="{8E1982A9-A394-8E4B-A663-020A68B18984}"/>
              </a:ext>
            </a:extLst>
          </p:cNvPr>
          <p:cNvGrpSpPr/>
          <p:nvPr/>
        </p:nvGrpSpPr>
        <p:grpSpPr>
          <a:xfrm>
            <a:off x="958811" y="753404"/>
            <a:ext cx="651649" cy="631333"/>
            <a:chOff x="964200" y="1717382"/>
            <a:chExt cx="751977" cy="717630"/>
          </a:xfrm>
          <a:effectLst>
            <a:outerShdw blurRad="50800" dist="38100" dir="2700000" algn="tl" rotWithShape="0">
              <a:prstClr val="black">
                <a:alpha val="40000"/>
              </a:prstClr>
            </a:outerShdw>
          </a:effectLst>
        </p:grpSpPr>
        <p:sp>
          <p:nvSpPr>
            <p:cNvPr id="137" name="Oval 136">
              <a:extLst>
                <a:ext uri="{FF2B5EF4-FFF2-40B4-BE49-F238E27FC236}">
                  <a16:creationId xmlns:a16="http://schemas.microsoft.com/office/drawing/2014/main" id="{FE3744F1-375E-3346-9B0E-32F113C19ECA}"/>
                </a:ext>
              </a:extLst>
            </p:cNvPr>
            <p:cNvSpPr/>
            <p:nvPr/>
          </p:nvSpPr>
          <p:spPr>
            <a:xfrm>
              <a:off x="993711" y="1744219"/>
              <a:ext cx="699558" cy="663957"/>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Doughnut 137">
              <a:extLst>
                <a:ext uri="{FF2B5EF4-FFF2-40B4-BE49-F238E27FC236}">
                  <a16:creationId xmlns:a16="http://schemas.microsoft.com/office/drawing/2014/main" id="{4EE2C8A8-99B7-2B4F-A109-9ED922EF5469}"/>
                </a:ext>
              </a:extLst>
            </p:cNvPr>
            <p:cNvSpPr/>
            <p:nvPr/>
          </p:nvSpPr>
          <p:spPr>
            <a:xfrm>
              <a:off x="964200" y="1717382"/>
              <a:ext cx="751977" cy="717630"/>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39" name="Picture 138" descr="Icon&#10;&#10;Description automatically generated">
              <a:extLst>
                <a:ext uri="{FF2B5EF4-FFF2-40B4-BE49-F238E27FC236}">
                  <a16:creationId xmlns:a16="http://schemas.microsoft.com/office/drawing/2014/main" id="{88AE30AB-D2F6-0648-98D1-D1A7943715CD}"/>
                </a:ext>
              </a:extLst>
            </p:cNvPr>
            <p:cNvPicPr>
              <a:picLocks noChangeAspect="1"/>
            </p:cNvPicPr>
            <p:nvPr/>
          </p:nvPicPr>
          <p:blipFill>
            <a:blip r:embed="rId5">
              <a:biLevel thresh="25000"/>
            </a:blip>
            <a:stretch>
              <a:fillRect/>
            </a:stretch>
          </p:blipFill>
          <p:spPr>
            <a:xfrm>
              <a:off x="1090624" y="1850961"/>
              <a:ext cx="516096" cy="365418"/>
            </a:xfrm>
            <a:prstGeom prst="rect">
              <a:avLst/>
            </a:prstGeom>
          </p:spPr>
        </p:pic>
      </p:grpSp>
      <p:grpSp>
        <p:nvGrpSpPr>
          <p:cNvPr id="140" name="Group 139">
            <a:extLst>
              <a:ext uri="{FF2B5EF4-FFF2-40B4-BE49-F238E27FC236}">
                <a16:creationId xmlns:a16="http://schemas.microsoft.com/office/drawing/2014/main" id="{42C612BE-3C00-B544-9957-DF163E2B10A6}"/>
              </a:ext>
            </a:extLst>
          </p:cNvPr>
          <p:cNvGrpSpPr/>
          <p:nvPr/>
        </p:nvGrpSpPr>
        <p:grpSpPr>
          <a:xfrm>
            <a:off x="529022" y="970622"/>
            <a:ext cx="382946" cy="382526"/>
            <a:chOff x="1761370" y="3168673"/>
            <a:chExt cx="751977" cy="717630"/>
          </a:xfrm>
          <a:effectLst>
            <a:outerShdw blurRad="50800" dist="38100" dir="2700000" algn="tl" rotWithShape="0">
              <a:prstClr val="black">
                <a:alpha val="40000"/>
              </a:prstClr>
            </a:outerShdw>
          </a:effectLst>
        </p:grpSpPr>
        <p:sp>
          <p:nvSpPr>
            <p:cNvPr id="141" name="Oval 140">
              <a:extLst>
                <a:ext uri="{FF2B5EF4-FFF2-40B4-BE49-F238E27FC236}">
                  <a16:creationId xmlns:a16="http://schemas.microsoft.com/office/drawing/2014/main" id="{8C5B0932-6CA6-CD4E-A919-4FEBDBB2599F}"/>
                </a:ext>
              </a:extLst>
            </p:cNvPr>
            <p:cNvSpPr/>
            <p:nvPr/>
          </p:nvSpPr>
          <p:spPr>
            <a:xfrm>
              <a:off x="1790881" y="3195510"/>
              <a:ext cx="699558" cy="663957"/>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Doughnut 141">
              <a:extLst>
                <a:ext uri="{FF2B5EF4-FFF2-40B4-BE49-F238E27FC236}">
                  <a16:creationId xmlns:a16="http://schemas.microsoft.com/office/drawing/2014/main" id="{82B39EF9-4752-A140-B30A-49917AF0E915}"/>
                </a:ext>
              </a:extLst>
            </p:cNvPr>
            <p:cNvSpPr/>
            <p:nvPr/>
          </p:nvSpPr>
          <p:spPr>
            <a:xfrm>
              <a:off x="1761370" y="3168673"/>
              <a:ext cx="751977" cy="717630"/>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3" name="Picture 142" descr="Icon&#10;&#10;Description automatically generated">
              <a:extLst>
                <a:ext uri="{FF2B5EF4-FFF2-40B4-BE49-F238E27FC236}">
                  <a16:creationId xmlns:a16="http://schemas.microsoft.com/office/drawing/2014/main" id="{B738A6EC-4426-B84A-B4C9-5093E422BBE1}"/>
                </a:ext>
              </a:extLst>
            </p:cNvPr>
            <p:cNvPicPr>
              <a:picLocks noChangeAspect="1"/>
            </p:cNvPicPr>
            <p:nvPr/>
          </p:nvPicPr>
          <p:blipFill>
            <a:blip r:embed="rId6"/>
            <a:stretch>
              <a:fillRect/>
            </a:stretch>
          </p:blipFill>
          <p:spPr>
            <a:xfrm>
              <a:off x="1858226" y="3303380"/>
              <a:ext cx="586284" cy="492628"/>
            </a:xfrm>
            <a:prstGeom prst="rect">
              <a:avLst/>
            </a:prstGeom>
          </p:spPr>
        </p:pic>
      </p:grpSp>
      <p:grpSp>
        <p:nvGrpSpPr>
          <p:cNvPr id="144" name="Group 143">
            <a:extLst>
              <a:ext uri="{FF2B5EF4-FFF2-40B4-BE49-F238E27FC236}">
                <a16:creationId xmlns:a16="http://schemas.microsoft.com/office/drawing/2014/main" id="{0664D20B-772B-4445-8C6D-7D721DCD593E}"/>
              </a:ext>
            </a:extLst>
          </p:cNvPr>
          <p:cNvGrpSpPr/>
          <p:nvPr/>
        </p:nvGrpSpPr>
        <p:grpSpPr>
          <a:xfrm>
            <a:off x="2954801" y="632875"/>
            <a:ext cx="549161" cy="523220"/>
            <a:chOff x="2954801" y="632875"/>
            <a:chExt cx="549161" cy="523220"/>
          </a:xfrm>
          <a:effectLst>
            <a:outerShdw blurRad="50800" dist="38100" dir="2700000" algn="tl" rotWithShape="0">
              <a:prstClr val="black">
                <a:alpha val="40000"/>
              </a:prstClr>
            </a:outerShdw>
          </a:effectLst>
        </p:grpSpPr>
        <p:sp>
          <p:nvSpPr>
            <p:cNvPr id="145" name="Oval 144">
              <a:extLst>
                <a:ext uri="{FF2B5EF4-FFF2-40B4-BE49-F238E27FC236}">
                  <a16:creationId xmlns:a16="http://schemas.microsoft.com/office/drawing/2014/main" id="{2E540178-140D-4147-9631-F764B84CF2AF}"/>
                </a:ext>
              </a:extLst>
            </p:cNvPr>
            <p:cNvSpPr/>
            <p:nvPr/>
          </p:nvSpPr>
          <p:spPr>
            <a:xfrm>
              <a:off x="2976353" y="652442"/>
              <a:ext cx="510880" cy="484087"/>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Doughnut 145">
              <a:extLst>
                <a:ext uri="{FF2B5EF4-FFF2-40B4-BE49-F238E27FC236}">
                  <a16:creationId xmlns:a16="http://schemas.microsoft.com/office/drawing/2014/main" id="{49EF0B03-9A19-1848-9335-7F84C3EE2BE6}"/>
                </a:ext>
              </a:extLst>
            </p:cNvPr>
            <p:cNvSpPr/>
            <p:nvPr/>
          </p:nvSpPr>
          <p:spPr>
            <a:xfrm>
              <a:off x="2954801" y="632875"/>
              <a:ext cx="549161" cy="523220"/>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7" name="Picture 146" descr="Icon&#10;&#10;Description automatically generated">
              <a:extLst>
                <a:ext uri="{FF2B5EF4-FFF2-40B4-BE49-F238E27FC236}">
                  <a16:creationId xmlns:a16="http://schemas.microsoft.com/office/drawing/2014/main" id="{9868396F-03F7-BA4F-8255-E346CB0E5898}"/>
                </a:ext>
              </a:extLst>
            </p:cNvPr>
            <p:cNvPicPr>
              <a:picLocks noChangeAspect="1"/>
            </p:cNvPicPr>
            <p:nvPr/>
          </p:nvPicPr>
          <p:blipFill>
            <a:blip r:embed="rId7"/>
            <a:stretch>
              <a:fillRect/>
            </a:stretch>
          </p:blipFill>
          <p:spPr>
            <a:xfrm>
              <a:off x="3016500" y="670402"/>
              <a:ext cx="456198" cy="430854"/>
            </a:xfrm>
            <a:prstGeom prst="rect">
              <a:avLst/>
            </a:prstGeom>
          </p:spPr>
        </p:pic>
      </p:grpSp>
      <p:grpSp>
        <p:nvGrpSpPr>
          <p:cNvPr id="148" name="Group 147">
            <a:extLst>
              <a:ext uri="{FF2B5EF4-FFF2-40B4-BE49-F238E27FC236}">
                <a16:creationId xmlns:a16="http://schemas.microsoft.com/office/drawing/2014/main" id="{B70CA744-C2F3-8943-8816-6F9C4047D769}"/>
              </a:ext>
            </a:extLst>
          </p:cNvPr>
          <p:cNvGrpSpPr/>
          <p:nvPr/>
        </p:nvGrpSpPr>
        <p:grpSpPr>
          <a:xfrm>
            <a:off x="1694319" y="632875"/>
            <a:ext cx="544625" cy="523220"/>
            <a:chOff x="992741" y="2082272"/>
            <a:chExt cx="751977" cy="717630"/>
          </a:xfrm>
          <a:effectLst>
            <a:outerShdw blurRad="50800" dist="38100" dir="2700000" algn="tl" rotWithShape="0">
              <a:prstClr val="black">
                <a:alpha val="40000"/>
              </a:prstClr>
            </a:outerShdw>
          </a:effectLst>
        </p:grpSpPr>
        <p:sp>
          <p:nvSpPr>
            <p:cNvPr id="149" name="Oval 148">
              <a:extLst>
                <a:ext uri="{FF2B5EF4-FFF2-40B4-BE49-F238E27FC236}">
                  <a16:creationId xmlns:a16="http://schemas.microsoft.com/office/drawing/2014/main" id="{0737F22B-4266-464C-9A00-D01244341AB3}"/>
                </a:ext>
              </a:extLst>
            </p:cNvPr>
            <p:cNvSpPr/>
            <p:nvPr/>
          </p:nvSpPr>
          <p:spPr>
            <a:xfrm>
              <a:off x="1022252" y="2109109"/>
              <a:ext cx="699558" cy="663957"/>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Doughnut 149">
              <a:extLst>
                <a:ext uri="{FF2B5EF4-FFF2-40B4-BE49-F238E27FC236}">
                  <a16:creationId xmlns:a16="http://schemas.microsoft.com/office/drawing/2014/main" id="{FF7E1B7A-7B58-2A45-AED8-0D5F2B3E299F}"/>
                </a:ext>
              </a:extLst>
            </p:cNvPr>
            <p:cNvSpPr/>
            <p:nvPr/>
          </p:nvSpPr>
          <p:spPr>
            <a:xfrm>
              <a:off x="992741" y="2082272"/>
              <a:ext cx="751977" cy="717630"/>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1" name="Picture 150" descr="Icon&#10;&#10;Description automatically generated">
              <a:extLst>
                <a:ext uri="{FF2B5EF4-FFF2-40B4-BE49-F238E27FC236}">
                  <a16:creationId xmlns:a16="http://schemas.microsoft.com/office/drawing/2014/main" id="{2EDE732D-F3C3-3D49-BC8E-134EB0E85B5E}"/>
                </a:ext>
              </a:extLst>
            </p:cNvPr>
            <p:cNvPicPr>
              <a:picLocks noChangeAspect="1"/>
            </p:cNvPicPr>
            <p:nvPr/>
          </p:nvPicPr>
          <p:blipFill>
            <a:blip r:embed="rId8"/>
            <a:stretch>
              <a:fillRect/>
            </a:stretch>
          </p:blipFill>
          <p:spPr>
            <a:xfrm>
              <a:off x="1124027" y="2244941"/>
              <a:ext cx="489403" cy="340202"/>
            </a:xfrm>
            <a:prstGeom prst="rect">
              <a:avLst/>
            </a:prstGeom>
          </p:spPr>
        </p:pic>
      </p:grpSp>
      <p:sp>
        <p:nvSpPr>
          <p:cNvPr id="152" name="TextBox 151">
            <a:extLst>
              <a:ext uri="{FF2B5EF4-FFF2-40B4-BE49-F238E27FC236}">
                <a16:creationId xmlns:a16="http://schemas.microsoft.com/office/drawing/2014/main" id="{E8DFFCCF-1D5C-9844-8344-4A19A5AAEF97}"/>
              </a:ext>
            </a:extLst>
          </p:cNvPr>
          <p:cNvSpPr txBox="1"/>
          <p:nvPr/>
        </p:nvSpPr>
        <p:spPr>
          <a:xfrm>
            <a:off x="4440397" y="874412"/>
            <a:ext cx="1305618" cy="215444"/>
          </a:xfrm>
          <a:prstGeom prst="rect">
            <a:avLst/>
          </a:prstGeom>
          <a:noFill/>
        </p:spPr>
        <p:txBody>
          <a:bodyPr wrap="square" rtlCol="0">
            <a:spAutoFit/>
          </a:bodyPr>
          <a:lstStyle/>
          <a:p>
            <a:r>
              <a:rPr lang="en-US" sz="800" dirty="0">
                <a:solidFill>
                  <a:schemeClr val="bg1"/>
                </a:solidFill>
                <a:latin typeface="Arial Rounded MT Bold" panose="020F0704030504030204" pitchFamily="34" charset="77"/>
              </a:rPr>
              <a:t>Code: N21_01_04</a:t>
            </a:r>
          </a:p>
        </p:txBody>
      </p:sp>
      <p:pic>
        <p:nvPicPr>
          <p:cNvPr id="153" name="Picture 152" descr="A picture containing graphical user interface&#10;&#10;Description automatically generated">
            <a:extLst>
              <a:ext uri="{FF2B5EF4-FFF2-40B4-BE49-F238E27FC236}">
                <a16:creationId xmlns:a16="http://schemas.microsoft.com/office/drawing/2014/main" id="{5070EE48-1FC6-AE4F-8D6A-B236C72C65C1}"/>
              </a:ext>
            </a:extLst>
          </p:cNvPr>
          <p:cNvPicPr>
            <a:picLocks noChangeAspect="1"/>
          </p:cNvPicPr>
          <p:nvPr/>
        </p:nvPicPr>
        <p:blipFill rotWithShape="1">
          <a:blip r:embed="rId9">
            <a:biLevel thresh="50000"/>
          </a:blip>
          <a:srcRect r="67643"/>
          <a:stretch/>
        </p:blipFill>
        <p:spPr>
          <a:xfrm>
            <a:off x="170690" y="162670"/>
            <a:ext cx="751977" cy="717630"/>
          </a:xfrm>
          <a:prstGeom prst="rect">
            <a:avLst/>
          </a:prstGeom>
          <a:effectLst>
            <a:outerShdw blurRad="50800" dist="38100" dir="2700000" algn="tl" rotWithShape="0">
              <a:prstClr val="black">
                <a:alpha val="40000"/>
              </a:prstClr>
            </a:outerShdw>
          </a:effectLst>
        </p:spPr>
      </p:pic>
      <p:pic>
        <p:nvPicPr>
          <p:cNvPr id="154" name="Picture 153" descr="Icon&#10;&#10;Description automatically generated">
            <a:extLst>
              <a:ext uri="{FF2B5EF4-FFF2-40B4-BE49-F238E27FC236}">
                <a16:creationId xmlns:a16="http://schemas.microsoft.com/office/drawing/2014/main" id="{7DD87358-C4DB-7C44-8561-DEF4CA15A7E2}"/>
              </a:ext>
            </a:extLst>
          </p:cNvPr>
          <p:cNvPicPr>
            <a:picLocks noChangeAspect="1"/>
          </p:cNvPicPr>
          <p:nvPr/>
        </p:nvPicPr>
        <p:blipFill>
          <a:blip r:embed="rId10"/>
          <a:stretch>
            <a:fillRect/>
          </a:stretch>
        </p:blipFill>
        <p:spPr>
          <a:xfrm>
            <a:off x="5978030" y="205482"/>
            <a:ext cx="652010" cy="652010"/>
          </a:xfrm>
          <a:prstGeom prst="rect">
            <a:avLst/>
          </a:prstGeom>
        </p:spPr>
      </p:pic>
      <p:sp>
        <p:nvSpPr>
          <p:cNvPr id="155" name="TextBox 154">
            <a:extLst>
              <a:ext uri="{FF2B5EF4-FFF2-40B4-BE49-F238E27FC236}">
                <a16:creationId xmlns:a16="http://schemas.microsoft.com/office/drawing/2014/main" id="{F49A0A59-460D-B242-B188-96CE0DBE6677}"/>
              </a:ext>
            </a:extLst>
          </p:cNvPr>
          <p:cNvSpPr txBox="1"/>
          <p:nvPr/>
        </p:nvSpPr>
        <p:spPr>
          <a:xfrm>
            <a:off x="2731294" y="162947"/>
            <a:ext cx="3283016" cy="461665"/>
          </a:xfrm>
          <a:prstGeom prst="rect">
            <a:avLst/>
          </a:prstGeom>
          <a:noFill/>
        </p:spPr>
        <p:txBody>
          <a:bodyPr wrap="square">
            <a:spAutoFit/>
          </a:bodyPr>
          <a:lstStyle/>
          <a:p>
            <a:pPr algn="l"/>
            <a:r>
              <a:rPr lang="en-GB" sz="1200" b="1" i="0" dirty="0">
                <a:solidFill>
                  <a:schemeClr val="bg1"/>
                </a:solidFill>
                <a:effectLst/>
                <a:latin typeface="Arial Rounded MT Bold" panose="020F0704030504030204" pitchFamily="34" charset="77"/>
              </a:rPr>
              <a:t>Describe how ideas about the atom have changed</a:t>
            </a:r>
          </a:p>
        </p:txBody>
      </p:sp>
      <p:sp>
        <p:nvSpPr>
          <p:cNvPr id="156" name="TextBox 155">
            <a:extLst>
              <a:ext uri="{FF2B5EF4-FFF2-40B4-BE49-F238E27FC236}">
                <a16:creationId xmlns:a16="http://schemas.microsoft.com/office/drawing/2014/main" id="{A684ACAE-8D41-4643-A022-1051C3D2F297}"/>
              </a:ext>
            </a:extLst>
          </p:cNvPr>
          <p:cNvSpPr txBox="1"/>
          <p:nvPr/>
        </p:nvSpPr>
        <p:spPr>
          <a:xfrm>
            <a:off x="111283" y="1798548"/>
            <a:ext cx="6562579" cy="461665"/>
          </a:xfrm>
          <a:prstGeom prst="rect">
            <a:avLst/>
          </a:prstGeom>
          <a:noFill/>
        </p:spPr>
        <p:txBody>
          <a:bodyPr wrap="square" rtlCol="0">
            <a:spAutoFit/>
          </a:bodyPr>
          <a:lstStyle/>
          <a:p>
            <a:pPr algn="ctr"/>
            <a:r>
              <a:rPr lang="en-GB" sz="1200" dirty="0">
                <a:solidFill>
                  <a:srgbClr val="16ADBF"/>
                </a:solidFill>
                <a:latin typeface="Arial Rounded MT Bold" panose="020F0704030504030204" pitchFamily="34" charset="77"/>
              </a:rPr>
              <a:t>Read through the descriptions of these modern descriptions of the atom and try to make a physical model to visualise them</a:t>
            </a:r>
            <a:r>
              <a:rPr lang="en-US" sz="1200" dirty="0">
                <a:solidFill>
                  <a:srgbClr val="16ADBF"/>
                </a:solidFill>
                <a:latin typeface="Arial Rounded MT Bold" panose="020F0704030504030204" pitchFamily="34" charset="77"/>
              </a:rPr>
              <a:t>.</a:t>
            </a:r>
          </a:p>
        </p:txBody>
      </p:sp>
      <p:graphicFrame>
        <p:nvGraphicFramePr>
          <p:cNvPr id="157" name="Table 156">
            <a:extLst>
              <a:ext uri="{FF2B5EF4-FFF2-40B4-BE49-F238E27FC236}">
                <a16:creationId xmlns:a16="http://schemas.microsoft.com/office/drawing/2014/main" id="{3AB03AA7-C1AD-4A4E-9279-1F0401F8395B}"/>
              </a:ext>
            </a:extLst>
          </p:cNvPr>
          <p:cNvGraphicFramePr>
            <a:graphicFrameLocks noGrp="1"/>
          </p:cNvGraphicFramePr>
          <p:nvPr>
            <p:extLst>
              <p:ext uri="{D42A27DB-BD31-4B8C-83A1-F6EECF244321}">
                <p14:modId xmlns:p14="http://schemas.microsoft.com/office/powerpoint/2010/main" val="155048791"/>
              </p:ext>
            </p:extLst>
          </p:nvPr>
        </p:nvGraphicFramePr>
        <p:xfrm>
          <a:off x="2874738" y="5412455"/>
          <a:ext cx="3799124" cy="3947367"/>
        </p:xfrm>
        <a:graphic>
          <a:graphicData uri="http://schemas.openxmlformats.org/drawingml/2006/table">
            <a:tbl>
              <a:tblPr firstRow="1" bandRow="1">
                <a:tableStyleId>{5C22544A-7EE6-4342-B048-85BDC9FD1C3A}</a:tableStyleId>
              </a:tblPr>
              <a:tblGrid>
                <a:gridCol w="402095">
                  <a:extLst>
                    <a:ext uri="{9D8B030D-6E8A-4147-A177-3AD203B41FA5}">
                      <a16:colId xmlns:a16="http://schemas.microsoft.com/office/drawing/2014/main" val="1649430942"/>
                    </a:ext>
                  </a:extLst>
                </a:gridCol>
                <a:gridCol w="3397029">
                  <a:extLst>
                    <a:ext uri="{9D8B030D-6E8A-4147-A177-3AD203B41FA5}">
                      <a16:colId xmlns:a16="http://schemas.microsoft.com/office/drawing/2014/main" val="273736842"/>
                    </a:ext>
                  </a:extLst>
                </a:gridCol>
              </a:tblGrid>
              <a:tr h="294417">
                <a:tc>
                  <a:txBody>
                    <a:bodyPr/>
                    <a:lstStyle/>
                    <a:p>
                      <a:pPr algn="ctr"/>
                      <a:endParaRPr lang="en-GB" sz="1200" b="0" dirty="0">
                        <a:solidFill>
                          <a:schemeClr val="bg1"/>
                        </a:solidFill>
                        <a:latin typeface="Arial Rounded MT Bold" panose="020F0704030504030204" pitchFamily="34" charset="77"/>
                      </a:endParaRPr>
                    </a:p>
                  </a:txBody>
                  <a:tcPr vert="vert27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8D4D6"/>
                    </a:solidFill>
                  </a:tcPr>
                </a:tc>
                <a:tc>
                  <a:txBody>
                    <a:bodyPr/>
                    <a:lstStyle/>
                    <a:p>
                      <a:pPr algn="ctr"/>
                      <a:r>
                        <a:rPr lang="en-GB" sz="1200" b="0" dirty="0">
                          <a:solidFill>
                            <a:schemeClr val="bg1"/>
                          </a:solidFill>
                          <a:latin typeface="Arial Rounded MT Bold" panose="020F0704030504030204" pitchFamily="34" charset="77"/>
                        </a:rPr>
                        <a:t>Earnest Rutherford - 1911</a:t>
                      </a:r>
                      <a:endParaRPr lang="en-GB" sz="1200" b="0" dirty="0">
                        <a:solidFill>
                          <a:srgbClr val="16ADBF"/>
                        </a:solidFill>
                        <a:latin typeface="Arial Rounded MT Bold" panose="020F0704030504030204" pitchFamily="34" charset="77"/>
                      </a:endParaRPr>
                    </a:p>
                  </a:txBody>
                  <a:tcP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8D4D6"/>
                    </a:solidFill>
                  </a:tcPr>
                </a:tc>
                <a:extLst>
                  <a:ext uri="{0D108BD9-81ED-4DB2-BD59-A6C34878D82A}">
                    <a16:rowId xmlns:a16="http://schemas.microsoft.com/office/drawing/2014/main" val="2464218216"/>
                  </a:ext>
                </a:extLst>
              </a:tr>
              <a:tr h="1395754">
                <a:tc>
                  <a:txBody>
                    <a:bodyPr/>
                    <a:lstStyle/>
                    <a:p>
                      <a:pPr algn="ctr"/>
                      <a:r>
                        <a:rPr lang="en-GB" sz="1200" b="0" dirty="0">
                          <a:solidFill>
                            <a:schemeClr val="bg1"/>
                          </a:solidFill>
                          <a:latin typeface="Arial Rounded MT Bold" panose="020F0704030504030204" pitchFamily="34" charset="77"/>
                        </a:rPr>
                        <a:t>Description</a:t>
                      </a:r>
                    </a:p>
                  </a:txBody>
                  <a:tcPr vert="vert27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8D4D6"/>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solidFill>
                            <a:srgbClr val="38D4D6"/>
                          </a:solidFill>
                          <a:latin typeface="Arial Rounded MT Bold" panose="020F0704030504030204" pitchFamily="34" charset="77"/>
                        </a:rPr>
                        <a:t>Rutherford proposed the idea of an atom with a small, dense, positively charge nucleus. This is</a:t>
                      </a:r>
                      <a:r>
                        <a:rPr lang="en-GB" sz="1200" b="0" dirty="0">
                          <a:solidFill>
                            <a:srgbClr val="38D4D6"/>
                          </a:solidFill>
                          <a:latin typeface="Arial Rounded MT Bold" panose="020F0704030504030204" pitchFamily="34" charset="77"/>
                        </a:rPr>
                        <a:t> now a widely accepted model of the atom. A small nucleus with shells (layers) of electrons orbiting around the nucleus.</a:t>
                      </a:r>
                      <a:endParaRPr lang="en-GB" sz="1200" dirty="0">
                        <a:solidFill>
                          <a:srgbClr val="38D4D6"/>
                        </a:solidFill>
                        <a:latin typeface="Arial Rounded MT Bold" panose="020F0704030504030204" pitchFamily="34" charset="77"/>
                      </a:endParaRP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3433073"/>
                  </a:ext>
                </a:extLst>
              </a:tr>
              <a:tr h="2257196">
                <a:tc>
                  <a:txBody>
                    <a:bodyPr/>
                    <a:lstStyle/>
                    <a:p>
                      <a:pPr algn="ctr"/>
                      <a:r>
                        <a:rPr lang="en-GB" sz="1200" b="0" dirty="0">
                          <a:solidFill>
                            <a:schemeClr val="bg1"/>
                          </a:solidFill>
                          <a:latin typeface="Arial Rounded MT Bold" panose="020F0704030504030204" pitchFamily="34" charset="77"/>
                        </a:rPr>
                        <a:t>Evidence</a:t>
                      </a:r>
                    </a:p>
                  </a:txBody>
                  <a:tcPr vert="vert27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38D4D6"/>
                    </a:solidFill>
                  </a:tcPr>
                </a:tc>
                <a:tc>
                  <a:txBody>
                    <a:bodyPr/>
                    <a:lstStyle/>
                    <a:p>
                      <a:r>
                        <a:rPr lang="en-GB" sz="1200" dirty="0">
                          <a:solidFill>
                            <a:srgbClr val="38D4D6"/>
                          </a:solidFill>
                          <a:latin typeface="Arial Rounded MT Bold" panose="020F0704030504030204" pitchFamily="34" charset="77"/>
                        </a:rPr>
                        <a:t>Rutherford fired alpha particles (small positively charged particles) at a thin sheet of gold leaf, (only about 30 atoms thick). He observed 99% passed straight through, the remainder deflected with a small potion bouncing straight back. He concluded the nucleus must be small and the atom largely empty space. If all the mass is in the nucleus it must be very dense. As alpha particles are deflected they must be positively charged.</a:t>
                      </a: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52627094"/>
                  </a:ext>
                </a:extLst>
              </a:tr>
            </a:tbl>
          </a:graphicData>
        </a:graphic>
      </p:graphicFrame>
      <p:pic>
        <p:nvPicPr>
          <p:cNvPr id="158" name="Picture 157">
            <a:extLst>
              <a:ext uri="{FF2B5EF4-FFF2-40B4-BE49-F238E27FC236}">
                <a16:creationId xmlns:a16="http://schemas.microsoft.com/office/drawing/2014/main" id="{8846BD3F-1742-5847-9A04-59DE64F42CF2}"/>
              </a:ext>
            </a:extLst>
          </p:cNvPr>
          <p:cNvPicPr>
            <a:picLocks noChangeAspect="1"/>
          </p:cNvPicPr>
          <p:nvPr/>
        </p:nvPicPr>
        <p:blipFill>
          <a:blip r:embed="rId11"/>
          <a:stretch>
            <a:fillRect/>
          </a:stretch>
        </p:blipFill>
        <p:spPr>
          <a:xfrm>
            <a:off x="4682869" y="2332655"/>
            <a:ext cx="1990993" cy="2920668"/>
          </a:xfrm>
          <a:prstGeom prst="rect">
            <a:avLst/>
          </a:prstGeom>
          <a:ln w="12700">
            <a:solidFill>
              <a:schemeClr val="tx1"/>
            </a:solidFill>
          </a:ln>
        </p:spPr>
      </p:pic>
      <p:pic>
        <p:nvPicPr>
          <p:cNvPr id="159" name="Picture 158">
            <a:extLst>
              <a:ext uri="{FF2B5EF4-FFF2-40B4-BE49-F238E27FC236}">
                <a16:creationId xmlns:a16="http://schemas.microsoft.com/office/drawing/2014/main" id="{ED14BA53-7730-BF46-9CC2-B0B119679F4F}"/>
              </a:ext>
            </a:extLst>
          </p:cNvPr>
          <p:cNvPicPr>
            <a:picLocks noChangeAspect="1"/>
          </p:cNvPicPr>
          <p:nvPr/>
        </p:nvPicPr>
        <p:blipFill rotWithShape="1">
          <a:blip r:embed="rId12"/>
          <a:srcRect l="7347" r="7030"/>
          <a:stretch/>
        </p:blipFill>
        <p:spPr>
          <a:xfrm>
            <a:off x="196600" y="5421981"/>
            <a:ext cx="2667692" cy="3926793"/>
          </a:xfrm>
          <a:prstGeom prst="rect">
            <a:avLst/>
          </a:prstGeom>
          <a:ln w="19050">
            <a:solidFill>
              <a:schemeClr val="tx1"/>
            </a:solidFill>
          </a:ln>
        </p:spPr>
      </p:pic>
      <p:graphicFrame>
        <p:nvGraphicFramePr>
          <p:cNvPr id="160" name="Table 159">
            <a:extLst>
              <a:ext uri="{FF2B5EF4-FFF2-40B4-BE49-F238E27FC236}">
                <a16:creationId xmlns:a16="http://schemas.microsoft.com/office/drawing/2014/main" id="{B94A1A2E-2796-DF4E-9169-0BAD2153DBD8}"/>
              </a:ext>
            </a:extLst>
          </p:cNvPr>
          <p:cNvGraphicFramePr>
            <a:graphicFrameLocks noGrp="1"/>
          </p:cNvGraphicFramePr>
          <p:nvPr>
            <p:extLst>
              <p:ext uri="{D42A27DB-BD31-4B8C-83A1-F6EECF244321}">
                <p14:modId xmlns:p14="http://schemas.microsoft.com/office/powerpoint/2010/main" val="525729843"/>
              </p:ext>
            </p:extLst>
          </p:nvPr>
        </p:nvGraphicFramePr>
        <p:xfrm>
          <a:off x="170689" y="2330023"/>
          <a:ext cx="4512179" cy="2923299"/>
        </p:xfrm>
        <a:graphic>
          <a:graphicData uri="http://schemas.openxmlformats.org/drawingml/2006/table">
            <a:tbl>
              <a:tblPr firstRow="1" bandRow="1">
                <a:tableStyleId>{5C22544A-7EE6-4342-B048-85BDC9FD1C3A}</a:tableStyleId>
              </a:tblPr>
              <a:tblGrid>
                <a:gridCol w="483715">
                  <a:extLst>
                    <a:ext uri="{9D8B030D-6E8A-4147-A177-3AD203B41FA5}">
                      <a16:colId xmlns:a16="http://schemas.microsoft.com/office/drawing/2014/main" val="1143607121"/>
                    </a:ext>
                  </a:extLst>
                </a:gridCol>
                <a:gridCol w="4028464">
                  <a:extLst>
                    <a:ext uri="{9D8B030D-6E8A-4147-A177-3AD203B41FA5}">
                      <a16:colId xmlns:a16="http://schemas.microsoft.com/office/drawing/2014/main" val="1778724783"/>
                    </a:ext>
                  </a:extLst>
                </a:gridCol>
              </a:tblGrid>
              <a:tr h="315883">
                <a:tc>
                  <a:txBody>
                    <a:bodyPr/>
                    <a:lstStyle/>
                    <a:p>
                      <a:pPr algn="ctr"/>
                      <a:endParaRPr lang="en-GB" sz="1200" b="0" dirty="0">
                        <a:solidFill>
                          <a:schemeClr val="bg1"/>
                        </a:solidFill>
                        <a:latin typeface="Arial Rounded MT Bold" panose="020F0704030504030204" pitchFamily="34" charset="77"/>
                      </a:endParaRP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8D4D6"/>
                    </a:solidFill>
                  </a:tcPr>
                </a:tc>
                <a:tc>
                  <a:txBody>
                    <a:bodyPr/>
                    <a:lstStyle/>
                    <a:p>
                      <a:pPr algn="ctr"/>
                      <a:r>
                        <a:rPr lang="en-GB" sz="1200" b="0" dirty="0">
                          <a:solidFill>
                            <a:schemeClr val="bg1"/>
                          </a:solidFill>
                          <a:latin typeface="Arial Rounded MT Bold" panose="020F0704030504030204" pitchFamily="34" charset="77"/>
                        </a:rPr>
                        <a:t>J. J. Thomson - 1904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8D4D6"/>
                    </a:solidFill>
                  </a:tcPr>
                </a:tc>
                <a:extLst>
                  <a:ext uri="{0D108BD9-81ED-4DB2-BD59-A6C34878D82A}">
                    <a16:rowId xmlns:a16="http://schemas.microsoft.com/office/drawing/2014/main" val="2861305355"/>
                  </a:ext>
                </a:extLst>
              </a:tr>
              <a:tr h="1583074">
                <a:tc>
                  <a:txBody>
                    <a:bodyPr/>
                    <a:lstStyle/>
                    <a:p>
                      <a:pPr algn="ctr"/>
                      <a:r>
                        <a:rPr lang="en-GB" sz="1200" b="0" dirty="0">
                          <a:solidFill>
                            <a:schemeClr val="bg1"/>
                          </a:solidFill>
                          <a:latin typeface="Arial Rounded MT Bold" panose="020F0704030504030204" pitchFamily="34" charset="77"/>
                        </a:rPr>
                        <a:t>Description</a:t>
                      </a: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8D4D6"/>
                    </a:solidFill>
                  </a:tcPr>
                </a:tc>
                <a:tc>
                  <a:txBody>
                    <a:bodyPr/>
                    <a:lstStyle/>
                    <a:p>
                      <a:r>
                        <a:rPr lang="en-GB" sz="1200" b="0" dirty="0">
                          <a:solidFill>
                            <a:srgbClr val="38D4D6"/>
                          </a:solidFill>
                          <a:latin typeface="Arial Rounded MT Bold" panose="020F0704030504030204" pitchFamily="34" charset="77"/>
                        </a:rPr>
                        <a:t>Thomson is probably best known for the discovery of the electron (a negatively charge subatomic particle). He then described the atom as like plum pudding (a traditional English dessert). His atomic model was a large ball of positive charge, with free moving electrons throughout.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62150901"/>
                  </a:ext>
                </a:extLst>
              </a:tr>
              <a:tr h="1024342">
                <a:tc>
                  <a:txBody>
                    <a:bodyPr/>
                    <a:lstStyle/>
                    <a:p>
                      <a:pPr algn="ctr"/>
                      <a:r>
                        <a:rPr lang="en-GB" sz="1200" b="0" dirty="0">
                          <a:solidFill>
                            <a:schemeClr val="bg1"/>
                          </a:solidFill>
                          <a:latin typeface="Arial Rounded MT Bold" panose="020F0704030504030204" pitchFamily="34" charset="77"/>
                        </a:rPr>
                        <a:t>Evidence</a:t>
                      </a: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8D4D6"/>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b="0" dirty="0">
                          <a:solidFill>
                            <a:srgbClr val="38D4D6"/>
                          </a:solidFill>
                          <a:latin typeface="Arial Rounded MT Bold" panose="020F0704030504030204" pitchFamily="34" charset="77"/>
                        </a:rPr>
                        <a:t>Electrons could be isolated and stripped off materials, leaving a large positively object. This model does not suggest the existence of an atomic nucleus.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1554096"/>
                  </a:ext>
                </a:extLst>
              </a:tr>
            </a:tbl>
          </a:graphicData>
        </a:graphic>
      </p:graphicFrame>
      <p:grpSp>
        <p:nvGrpSpPr>
          <p:cNvPr id="98" name="Group 97">
            <a:extLst>
              <a:ext uri="{FF2B5EF4-FFF2-40B4-BE49-F238E27FC236}">
                <a16:creationId xmlns:a16="http://schemas.microsoft.com/office/drawing/2014/main" id="{88EDD8CB-C636-6A49-8CA4-1AB7EFB1FDA0}"/>
              </a:ext>
            </a:extLst>
          </p:cNvPr>
          <p:cNvGrpSpPr/>
          <p:nvPr/>
        </p:nvGrpSpPr>
        <p:grpSpPr>
          <a:xfrm>
            <a:off x="2787601" y="9410155"/>
            <a:ext cx="471358" cy="441555"/>
            <a:chOff x="1866422" y="1624526"/>
            <a:chExt cx="751977" cy="717630"/>
          </a:xfrm>
          <a:effectLst>
            <a:outerShdw blurRad="50800" dist="38100" dir="2700000" algn="tl" rotWithShape="0">
              <a:prstClr val="black">
                <a:alpha val="40000"/>
              </a:prstClr>
            </a:outerShdw>
          </a:effectLst>
        </p:grpSpPr>
        <p:sp>
          <p:nvSpPr>
            <p:cNvPr id="100" name="Oval 99">
              <a:extLst>
                <a:ext uri="{FF2B5EF4-FFF2-40B4-BE49-F238E27FC236}">
                  <a16:creationId xmlns:a16="http://schemas.microsoft.com/office/drawing/2014/main" id="{535684A1-7357-A443-B93A-0D02F63CADEC}"/>
                </a:ext>
              </a:extLst>
            </p:cNvPr>
            <p:cNvSpPr/>
            <p:nvPr/>
          </p:nvSpPr>
          <p:spPr>
            <a:xfrm>
              <a:off x="1895933" y="1651363"/>
              <a:ext cx="699558" cy="663957"/>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Doughnut 100">
              <a:extLst>
                <a:ext uri="{FF2B5EF4-FFF2-40B4-BE49-F238E27FC236}">
                  <a16:creationId xmlns:a16="http://schemas.microsoft.com/office/drawing/2014/main" id="{C5A4219D-5E2B-074B-A1D6-2943831FA1F6}"/>
                </a:ext>
              </a:extLst>
            </p:cNvPr>
            <p:cNvSpPr/>
            <p:nvPr/>
          </p:nvSpPr>
          <p:spPr>
            <a:xfrm>
              <a:off x="1866422" y="1624526"/>
              <a:ext cx="751977" cy="717630"/>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2" name="Picture 64" descr="Free White Tractor 2 Icon - Download White Tractor 2 Icon">
              <a:extLst>
                <a:ext uri="{FF2B5EF4-FFF2-40B4-BE49-F238E27FC236}">
                  <a16:creationId xmlns:a16="http://schemas.microsoft.com/office/drawing/2014/main" id="{1D3DBE23-876E-644F-8611-9CF2E5ECFD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1680" y="1752611"/>
              <a:ext cx="461459" cy="46145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3" name="Group 102">
            <a:extLst>
              <a:ext uri="{FF2B5EF4-FFF2-40B4-BE49-F238E27FC236}">
                <a16:creationId xmlns:a16="http://schemas.microsoft.com/office/drawing/2014/main" id="{FBE965A6-E85F-B942-8B91-32E84F0B3EB1}"/>
              </a:ext>
            </a:extLst>
          </p:cNvPr>
          <p:cNvGrpSpPr/>
          <p:nvPr/>
        </p:nvGrpSpPr>
        <p:grpSpPr>
          <a:xfrm>
            <a:off x="3333137" y="9375345"/>
            <a:ext cx="359960" cy="338627"/>
            <a:chOff x="3824288" y="1662211"/>
            <a:chExt cx="471358" cy="441555"/>
          </a:xfrm>
          <a:effectLst>
            <a:outerShdw blurRad="50800" dist="38100" dir="2700000" algn="tl" rotWithShape="0">
              <a:prstClr val="black">
                <a:alpha val="40000"/>
              </a:prstClr>
            </a:outerShdw>
          </a:effectLst>
        </p:grpSpPr>
        <p:sp>
          <p:nvSpPr>
            <p:cNvPr id="104" name="Oval 103">
              <a:extLst>
                <a:ext uri="{FF2B5EF4-FFF2-40B4-BE49-F238E27FC236}">
                  <a16:creationId xmlns:a16="http://schemas.microsoft.com/office/drawing/2014/main" id="{5954E5B2-6750-6348-8972-9AAEAC373D17}"/>
                </a:ext>
              </a:extLst>
            </p:cNvPr>
            <p:cNvSpPr/>
            <p:nvPr/>
          </p:nvSpPr>
          <p:spPr>
            <a:xfrm>
              <a:off x="3842786" y="1678724"/>
              <a:ext cx="438500" cy="408530"/>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Doughnut 104">
              <a:extLst>
                <a:ext uri="{FF2B5EF4-FFF2-40B4-BE49-F238E27FC236}">
                  <a16:creationId xmlns:a16="http://schemas.microsoft.com/office/drawing/2014/main" id="{34C009EE-4035-F04A-A6CE-09C7D5604244}"/>
                </a:ext>
              </a:extLst>
            </p:cNvPr>
            <p:cNvSpPr/>
            <p:nvPr/>
          </p:nvSpPr>
          <p:spPr>
            <a:xfrm>
              <a:off x="3824288" y="1662211"/>
              <a:ext cx="471358" cy="441555"/>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6" name="Picture 78" descr="icon_pawCross - Riverside Veterinary Hospital">
              <a:extLst>
                <a:ext uri="{FF2B5EF4-FFF2-40B4-BE49-F238E27FC236}">
                  <a16:creationId xmlns:a16="http://schemas.microsoft.com/office/drawing/2014/main" id="{A877FF37-AE40-A249-B330-D0118AE652E0}"/>
                </a:ext>
              </a:extLst>
            </p:cNvPr>
            <p:cNvPicPr>
              <a:picLocks noChangeAspect="1" noChangeArrowheads="1"/>
            </p:cNvPicPr>
            <p:nvPr/>
          </p:nvPicPr>
          <p:blipFill>
            <a:blip r:embed="rId4">
              <a:biLevel thresh="25000"/>
              <a:extLst>
                <a:ext uri="{28A0092B-C50C-407E-A947-70E740481C1C}">
                  <a14:useLocalDpi xmlns:a14="http://schemas.microsoft.com/office/drawing/2010/main" val="0"/>
                </a:ext>
              </a:extLst>
            </a:blip>
            <a:srcRect/>
            <a:stretch>
              <a:fillRect/>
            </a:stretch>
          </p:blipFill>
          <p:spPr bwMode="auto">
            <a:xfrm>
              <a:off x="3915340" y="1723116"/>
              <a:ext cx="289254" cy="2892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7" name="Group 106">
            <a:extLst>
              <a:ext uri="{FF2B5EF4-FFF2-40B4-BE49-F238E27FC236}">
                <a16:creationId xmlns:a16="http://schemas.microsoft.com/office/drawing/2014/main" id="{C1239DE5-B0E9-794B-8E8B-F32BB61D5BEE}"/>
              </a:ext>
            </a:extLst>
          </p:cNvPr>
          <p:cNvGrpSpPr/>
          <p:nvPr/>
        </p:nvGrpSpPr>
        <p:grpSpPr>
          <a:xfrm>
            <a:off x="2185670" y="9271144"/>
            <a:ext cx="549161" cy="523220"/>
            <a:chOff x="2954801" y="632875"/>
            <a:chExt cx="549161" cy="523220"/>
          </a:xfrm>
          <a:effectLst>
            <a:outerShdw blurRad="50800" dist="38100" dir="2700000" algn="tl" rotWithShape="0">
              <a:prstClr val="black">
                <a:alpha val="40000"/>
              </a:prstClr>
            </a:outerShdw>
          </a:effectLst>
        </p:grpSpPr>
        <p:sp>
          <p:nvSpPr>
            <p:cNvPr id="108" name="Oval 107">
              <a:extLst>
                <a:ext uri="{FF2B5EF4-FFF2-40B4-BE49-F238E27FC236}">
                  <a16:creationId xmlns:a16="http://schemas.microsoft.com/office/drawing/2014/main" id="{526A469E-063C-8442-9CC0-0413BCF6EF21}"/>
                </a:ext>
              </a:extLst>
            </p:cNvPr>
            <p:cNvSpPr/>
            <p:nvPr/>
          </p:nvSpPr>
          <p:spPr>
            <a:xfrm>
              <a:off x="2976353" y="652442"/>
              <a:ext cx="510880" cy="484087"/>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Doughnut 110">
              <a:extLst>
                <a:ext uri="{FF2B5EF4-FFF2-40B4-BE49-F238E27FC236}">
                  <a16:creationId xmlns:a16="http://schemas.microsoft.com/office/drawing/2014/main" id="{E0CDE2D0-10E2-D548-8488-46CF11D3BAD2}"/>
                </a:ext>
              </a:extLst>
            </p:cNvPr>
            <p:cNvSpPr/>
            <p:nvPr/>
          </p:nvSpPr>
          <p:spPr>
            <a:xfrm>
              <a:off x="2954801" y="632875"/>
              <a:ext cx="549161" cy="523220"/>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13" name="Picture 112" descr="Icon&#10;&#10;Description automatically generated">
              <a:extLst>
                <a:ext uri="{FF2B5EF4-FFF2-40B4-BE49-F238E27FC236}">
                  <a16:creationId xmlns:a16="http://schemas.microsoft.com/office/drawing/2014/main" id="{EF832005-F3C7-9948-B13B-1F37B6563BC7}"/>
                </a:ext>
              </a:extLst>
            </p:cNvPr>
            <p:cNvPicPr>
              <a:picLocks noChangeAspect="1"/>
            </p:cNvPicPr>
            <p:nvPr/>
          </p:nvPicPr>
          <p:blipFill>
            <a:blip r:embed="rId7"/>
            <a:stretch>
              <a:fillRect/>
            </a:stretch>
          </p:blipFill>
          <p:spPr>
            <a:xfrm>
              <a:off x="3016500" y="670402"/>
              <a:ext cx="456198" cy="430854"/>
            </a:xfrm>
            <a:prstGeom prst="rect">
              <a:avLst/>
            </a:prstGeom>
          </p:spPr>
        </p:pic>
      </p:grpSp>
      <p:grpSp>
        <p:nvGrpSpPr>
          <p:cNvPr id="88" name="Group 87">
            <a:extLst>
              <a:ext uri="{FF2B5EF4-FFF2-40B4-BE49-F238E27FC236}">
                <a16:creationId xmlns:a16="http://schemas.microsoft.com/office/drawing/2014/main" id="{C49597BE-B77A-1240-84C1-906DFFD78C56}"/>
              </a:ext>
            </a:extLst>
          </p:cNvPr>
          <p:cNvGrpSpPr/>
          <p:nvPr/>
        </p:nvGrpSpPr>
        <p:grpSpPr>
          <a:xfrm>
            <a:off x="931352" y="9222966"/>
            <a:ext cx="553044" cy="523220"/>
            <a:chOff x="992741" y="2082272"/>
            <a:chExt cx="751977" cy="717630"/>
          </a:xfrm>
          <a:effectLst>
            <a:outerShdw blurRad="50800" dist="38100" dir="2700000" algn="tl" rotWithShape="0">
              <a:prstClr val="black">
                <a:alpha val="40000"/>
              </a:prstClr>
            </a:outerShdw>
          </a:effectLst>
        </p:grpSpPr>
        <p:sp>
          <p:nvSpPr>
            <p:cNvPr id="89" name="Oval 88">
              <a:extLst>
                <a:ext uri="{FF2B5EF4-FFF2-40B4-BE49-F238E27FC236}">
                  <a16:creationId xmlns:a16="http://schemas.microsoft.com/office/drawing/2014/main" id="{C5F92E5F-844F-654D-8786-CAD90F73AE90}"/>
                </a:ext>
              </a:extLst>
            </p:cNvPr>
            <p:cNvSpPr/>
            <p:nvPr/>
          </p:nvSpPr>
          <p:spPr>
            <a:xfrm>
              <a:off x="1022252" y="2109109"/>
              <a:ext cx="699558" cy="663957"/>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Doughnut 89">
              <a:extLst>
                <a:ext uri="{FF2B5EF4-FFF2-40B4-BE49-F238E27FC236}">
                  <a16:creationId xmlns:a16="http://schemas.microsoft.com/office/drawing/2014/main" id="{FADEE3E6-5169-764B-8998-FDB394C2B781}"/>
                </a:ext>
              </a:extLst>
            </p:cNvPr>
            <p:cNvSpPr/>
            <p:nvPr/>
          </p:nvSpPr>
          <p:spPr>
            <a:xfrm>
              <a:off x="992741" y="2082272"/>
              <a:ext cx="751977" cy="717630"/>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1" name="Picture 90" descr="Icon&#10;&#10;Description automatically generated">
              <a:extLst>
                <a:ext uri="{FF2B5EF4-FFF2-40B4-BE49-F238E27FC236}">
                  <a16:creationId xmlns:a16="http://schemas.microsoft.com/office/drawing/2014/main" id="{4F792DCE-9D9F-0248-8560-B5A44E575494}"/>
                </a:ext>
              </a:extLst>
            </p:cNvPr>
            <p:cNvPicPr>
              <a:picLocks noChangeAspect="1"/>
            </p:cNvPicPr>
            <p:nvPr/>
          </p:nvPicPr>
          <p:blipFill>
            <a:blip r:embed="rId8"/>
            <a:stretch>
              <a:fillRect/>
            </a:stretch>
          </p:blipFill>
          <p:spPr>
            <a:xfrm>
              <a:off x="1124027" y="2244941"/>
              <a:ext cx="489403" cy="340202"/>
            </a:xfrm>
            <a:prstGeom prst="rect">
              <a:avLst/>
            </a:prstGeom>
          </p:spPr>
        </p:pic>
      </p:grpSp>
      <p:grpSp>
        <p:nvGrpSpPr>
          <p:cNvPr id="76" name="Group 75">
            <a:extLst>
              <a:ext uri="{FF2B5EF4-FFF2-40B4-BE49-F238E27FC236}">
                <a16:creationId xmlns:a16="http://schemas.microsoft.com/office/drawing/2014/main" id="{6BFA56CB-587B-804E-B848-EAA8A9897F85}"/>
              </a:ext>
            </a:extLst>
          </p:cNvPr>
          <p:cNvGrpSpPr/>
          <p:nvPr/>
        </p:nvGrpSpPr>
        <p:grpSpPr>
          <a:xfrm>
            <a:off x="109492" y="9104209"/>
            <a:ext cx="751977" cy="717630"/>
            <a:chOff x="964200" y="1717382"/>
            <a:chExt cx="751977" cy="717630"/>
          </a:xfrm>
          <a:effectLst>
            <a:outerShdw blurRad="50800" dist="38100" dir="2700000" algn="tl" rotWithShape="0">
              <a:prstClr val="black">
                <a:alpha val="40000"/>
              </a:prstClr>
            </a:outerShdw>
          </a:effectLst>
        </p:grpSpPr>
        <p:sp>
          <p:nvSpPr>
            <p:cNvPr id="77" name="Oval 76">
              <a:extLst>
                <a:ext uri="{FF2B5EF4-FFF2-40B4-BE49-F238E27FC236}">
                  <a16:creationId xmlns:a16="http://schemas.microsoft.com/office/drawing/2014/main" id="{C7BC93E7-11F2-EE41-8483-6705C0829D39}"/>
                </a:ext>
              </a:extLst>
            </p:cNvPr>
            <p:cNvSpPr/>
            <p:nvPr/>
          </p:nvSpPr>
          <p:spPr>
            <a:xfrm>
              <a:off x="993711" y="1744219"/>
              <a:ext cx="699558" cy="663957"/>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Doughnut 85">
              <a:extLst>
                <a:ext uri="{FF2B5EF4-FFF2-40B4-BE49-F238E27FC236}">
                  <a16:creationId xmlns:a16="http://schemas.microsoft.com/office/drawing/2014/main" id="{12C6C858-3176-604B-97BA-C0660B425B99}"/>
                </a:ext>
              </a:extLst>
            </p:cNvPr>
            <p:cNvSpPr/>
            <p:nvPr/>
          </p:nvSpPr>
          <p:spPr>
            <a:xfrm>
              <a:off x="964200" y="1717382"/>
              <a:ext cx="751977" cy="717630"/>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7" name="Picture 86" descr="Icon&#10;&#10;Description automatically generated">
              <a:extLst>
                <a:ext uri="{FF2B5EF4-FFF2-40B4-BE49-F238E27FC236}">
                  <a16:creationId xmlns:a16="http://schemas.microsoft.com/office/drawing/2014/main" id="{990E2904-FC54-C843-9899-5424D98170C2}"/>
                </a:ext>
              </a:extLst>
            </p:cNvPr>
            <p:cNvPicPr>
              <a:picLocks noChangeAspect="1"/>
            </p:cNvPicPr>
            <p:nvPr/>
          </p:nvPicPr>
          <p:blipFill>
            <a:blip r:embed="rId5">
              <a:biLevel thresh="25000"/>
            </a:blip>
            <a:stretch>
              <a:fillRect/>
            </a:stretch>
          </p:blipFill>
          <p:spPr>
            <a:xfrm>
              <a:off x="1090624" y="1850961"/>
              <a:ext cx="516096" cy="365418"/>
            </a:xfrm>
            <a:prstGeom prst="rect">
              <a:avLst/>
            </a:prstGeom>
          </p:spPr>
        </p:pic>
      </p:grpSp>
      <p:grpSp>
        <p:nvGrpSpPr>
          <p:cNvPr id="92" name="Group 91">
            <a:extLst>
              <a:ext uri="{FF2B5EF4-FFF2-40B4-BE49-F238E27FC236}">
                <a16:creationId xmlns:a16="http://schemas.microsoft.com/office/drawing/2014/main" id="{4DFEC219-6C4B-F845-8EF2-DF1A3D3F916E}"/>
              </a:ext>
            </a:extLst>
          </p:cNvPr>
          <p:cNvGrpSpPr/>
          <p:nvPr/>
        </p:nvGrpSpPr>
        <p:grpSpPr>
          <a:xfrm>
            <a:off x="1517966" y="9116399"/>
            <a:ext cx="583454" cy="651836"/>
            <a:chOff x="2217067" y="1917395"/>
            <a:chExt cx="761257" cy="807096"/>
          </a:xfrm>
          <a:effectLst>
            <a:outerShdw blurRad="50800" dist="38100" dir="2700000" algn="tl" rotWithShape="0">
              <a:prstClr val="black">
                <a:alpha val="40000"/>
              </a:prstClr>
            </a:outerShdw>
          </a:effectLst>
        </p:grpSpPr>
        <p:sp>
          <p:nvSpPr>
            <p:cNvPr id="93" name="Oval 92">
              <a:extLst>
                <a:ext uri="{FF2B5EF4-FFF2-40B4-BE49-F238E27FC236}">
                  <a16:creationId xmlns:a16="http://schemas.microsoft.com/office/drawing/2014/main" id="{6B09A347-CC6E-3A4C-A194-F2B8DFBDBD92}"/>
                </a:ext>
              </a:extLst>
            </p:cNvPr>
            <p:cNvSpPr/>
            <p:nvPr/>
          </p:nvSpPr>
          <p:spPr>
            <a:xfrm>
              <a:off x="2255858" y="1981892"/>
              <a:ext cx="699558" cy="663957"/>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Doughnut 93">
              <a:extLst>
                <a:ext uri="{FF2B5EF4-FFF2-40B4-BE49-F238E27FC236}">
                  <a16:creationId xmlns:a16="http://schemas.microsoft.com/office/drawing/2014/main" id="{5AA4CAFD-DF16-8F43-A370-63A50855AC69}"/>
                </a:ext>
              </a:extLst>
            </p:cNvPr>
            <p:cNvSpPr/>
            <p:nvPr/>
          </p:nvSpPr>
          <p:spPr>
            <a:xfrm>
              <a:off x="2226347" y="1955055"/>
              <a:ext cx="751977" cy="717630"/>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5" name="Picture 94" descr="A white windmill with a black background&#10;&#10;Description automatically generated with medium confidence">
              <a:extLst>
                <a:ext uri="{FF2B5EF4-FFF2-40B4-BE49-F238E27FC236}">
                  <a16:creationId xmlns:a16="http://schemas.microsoft.com/office/drawing/2014/main" id="{56A2EAC1-962D-994B-BF9C-D05963C932C7}"/>
                </a:ext>
              </a:extLst>
            </p:cNvPr>
            <p:cNvPicPr>
              <a:picLocks noChangeAspect="1"/>
            </p:cNvPicPr>
            <p:nvPr/>
          </p:nvPicPr>
          <p:blipFill>
            <a:blip r:embed="rId2">
              <a:biLevel thresh="25000"/>
            </a:blip>
            <a:stretch>
              <a:fillRect/>
            </a:stretch>
          </p:blipFill>
          <p:spPr>
            <a:xfrm>
              <a:off x="2217067" y="1917395"/>
              <a:ext cx="751977" cy="807096"/>
            </a:xfrm>
            <a:prstGeom prst="rect">
              <a:avLst/>
            </a:prstGeom>
          </p:spPr>
        </p:pic>
      </p:grpSp>
    </p:spTree>
    <p:extLst>
      <p:ext uri="{BB962C8B-B14F-4D97-AF65-F5344CB8AC3E}">
        <p14:creationId xmlns:p14="http://schemas.microsoft.com/office/powerpoint/2010/main" val="232678559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166</TotalTime>
  <Words>511</Words>
  <Application>Microsoft Macintosh PowerPoint</Application>
  <PresentationFormat>A4 Paper (210x297 mm)</PresentationFormat>
  <Paragraphs>34</Paragraphs>
  <Slides>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Arial</vt:lpstr>
      <vt:lpstr>Arial Rounded MT Bold</vt:lpstr>
      <vt:lpstr>Calibri</vt:lpstr>
      <vt:lpstr>Calibri Light</vt:lpstr>
      <vt:lpstr>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Mintey</dc:creator>
  <cp:lastModifiedBy>Sarah Mintey</cp:lastModifiedBy>
  <cp:revision>19</cp:revision>
  <dcterms:created xsi:type="dcterms:W3CDTF">2022-04-04T08:08:59Z</dcterms:created>
  <dcterms:modified xsi:type="dcterms:W3CDTF">2022-04-06T18:05:02Z</dcterms:modified>
</cp:coreProperties>
</file>