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CA7"/>
    <a:srgbClr val="15B8C6"/>
    <a:srgbClr val="FF40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/>
    <p:restoredTop sz="94694"/>
  </p:normalViewPr>
  <p:slideViewPr>
    <p:cSldViewPr snapToGrid="0" snapToObjects="1">
      <p:cViewPr>
        <p:scale>
          <a:sx n="100" d="100"/>
          <a:sy n="100" d="100"/>
        </p:scale>
        <p:origin x="3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AFFF3-AE29-4134-AB61-C03A6B4F3A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95C7E-F9E4-4AD4-AEC1-540D68CA48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24E99-FAD2-4AA6-96F9-592EC7FC46E5}" type="datetimeFigureOut">
              <a:rPr lang="en-GB" smtClean="0"/>
              <a:t>12/12/2019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7A839-DB4A-4BA4-A482-A35D5FB953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5A99B-D955-41B5-9EA5-509C2F042A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41AA7-BC77-438B-AB4A-2E4EC7F66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83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DA837-1BC4-0A40-AA5A-469B785C0872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29907-7E8F-4848-9F13-545BE661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1pPr>
    <a:lvl2pPr marL="478940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2pPr>
    <a:lvl3pPr marL="957879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3pPr>
    <a:lvl4pPr marL="1436819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4pPr>
    <a:lvl5pPr marL="1915758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5pPr>
    <a:lvl6pPr marL="2394698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6pPr>
    <a:lvl7pPr marL="2873637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7pPr>
    <a:lvl8pPr marL="3352576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8pPr>
    <a:lvl9pPr marL="3831516" algn="l" defTabSz="957879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29907-7E8F-4848-9F13-545BE661B0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2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29907-7E8F-4848-9F13-545BE661B0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7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0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6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1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8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5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7AB7FAB-362D-0648-8B94-AAA86223710F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135349BA-B4BA-804C-B535-6F292C2AC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4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24D33D-3B3F-4640-875F-06DC11842F66}"/>
              </a:ext>
            </a:extLst>
          </p:cNvPr>
          <p:cNvSpPr/>
          <p:nvPr userDrawn="1"/>
        </p:nvSpPr>
        <p:spPr>
          <a:xfrm>
            <a:off x="1383471" y="9555021"/>
            <a:ext cx="4091058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488631" algn="ctr"/>
                <a:tab pos="4977262" algn="r"/>
                <a:tab pos="2257626" algn="l"/>
                <a:tab pos="2488631" algn="ctr"/>
                <a:tab pos="4977262" algn="r"/>
              </a:tabLst>
            </a:pPr>
            <a:r>
              <a:rPr lang="en-US" sz="998" dirty="0">
                <a:solidFill>
                  <a:srgbClr val="329CA7"/>
                </a:solidFill>
                <a:effectLst/>
                <a:latin typeface="Arial Rounded MT Bold" charset="0"/>
                <a:ea typeface="ＭＳ 明朝" charset="-128"/>
                <a:cs typeface="Times New Roman" charset="0"/>
              </a:rPr>
              <a:t>Developing Experts Ltd. © 2018, 2019</a:t>
            </a:r>
            <a:endParaRPr lang="en-US" sz="998" dirty="0">
              <a:solidFill>
                <a:srgbClr val="329CA7"/>
              </a:solidFill>
              <a:effectLst/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61CBADE9-9D15-459A-AAA8-A7803A7B4010}"/>
              </a:ext>
            </a:extLst>
          </p:cNvPr>
          <p:cNvSpPr/>
          <p:nvPr userDrawn="1"/>
        </p:nvSpPr>
        <p:spPr>
          <a:xfrm>
            <a:off x="171000" y="250959"/>
            <a:ext cx="6516000" cy="167972"/>
          </a:xfrm>
          <a:prstGeom prst="roundRect">
            <a:avLst/>
          </a:prstGeom>
          <a:solidFill>
            <a:srgbClr val="329CA7"/>
          </a:solidFill>
          <a:ln>
            <a:solidFill>
              <a:srgbClr val="15B8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9" dirty="0">
                <a:latin typeface="Arial Rounded MT Bold" charset="0"/>
                <a:ea typeface="Arial Rounded MT Bold" charset="0"/>
                <a:cs typeface="Arial Rounded MT Bold" charset="0"/>
              </a:rPr>
              <a:t>S04.02.06 Handout</a:t>
            </a:r>
          </a:p>
        </p:txBody>
      </p:sp>
      <p:sp>
        <p:nvSpPr>
          <p:cNvPr id="9" name="Rounded Rectangular Callout 20">
            <a:extLst>
              <a:ext uri="{FF2B5EF4-FFF2-40B4-BE49-F238E27FC236}">
                <a16:creationId xmlns:a16="http://schemas.microsoft.com/office/drawing/2014/main" id="{B12FB9EA-AB53-4728-8518-4B2A37914046}"/>
              </a:ext>
            </a:extLst>
          </p:cNvPr>
          <p:cNvSpPr/>
          <p:nvPr userDrawn="1"/>
        </p:nvSpPr>
        <p:spPr>
          <a:xfrm rot="10800000" flipV="1">
            <a:off x="1099751" y="575231"/>
            <a:ext cx="5587249" cy="625034"/>
          </a:xfrm>
          <a:prstGeom prst="wedgeRoundRectCallout">
            <a:avLst>
              <a:gd name="adj1" fmla="val 53880"/>
              <a:gd name="adj2" fmla="val 4322"/>
              <a:gd name="adj3" fmla="val 16667"/>
            </a:avLst>
          </a:prstGeom>
          <a:noFill/>
          <a:ln w="12700">
            <a:solidFill>
              <a:srgbClr val="329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7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Explain how to protect your ears </a:t>
            </a:r>
            <a:endParaRPr lang="en-US" sz="1814" dirty="0">
              <a:solidFill>
                <a:srgbClr val="329CA7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5AE80D-67EC-4EEC-A326-C9D10F52EC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0" y="575232"/>
            <a:ext cx="612000" cy="6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71000" y="1302627"/>
            <a:ext cx="6516000" cy="625489"/>
          </a:xfrm>
          <a:prstGeom prst="roundRect">
            <a:avLst/>
          </a:prstGeom>
          <a:noFill/>
          <a:ln w="12700">
            <a:solidFill>
              <a:srgbClr val="329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Investigate which materials reduce the </a:t>
            </a:r>
          </a:p>
          <a:p>
            <a:pPr algn="ctr"/>
            <a:r>
              <a:rPr lang="en-US" sz="16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volume of a buzzer most effectively.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75A1215-744B-483A-BB4C-D51CCB6335F0}"/>
              </a:ext>
            </a:extLst>
          </p:cNvPr>
          <p:cNvGrpSpPr/>
          <p:nvPr/>
        </p:nvGrpSpPr>
        <p:grpSpPr>
          <a:xfrm>
            <a:off x="4286947" y="2333796"/>
            <a:ext cx="2293637" cy="941652"/>
            <a:chOff x="3415413" y="2545257"/>
            <a:chExt cx="3592646" cy="1378795"/>
          </a:xfrm>
        </p:grpSpPr>
        <p:pic>
          <p:nvPicPr>
            <p:cNvPr id="1026" name="Picture 2" descr="Battery, Cell, Electricity, Energy">
              <a:extLst>
                <a:ext uri="{FF2B5EF4-FFF2-40B4-BE49-F238E27FC236}">
                  <a16:creationId xmlns:a16="http://schemas.microsoft.com/office/drawing/2014/main" id="{E6C03837-7A44-4759-857A-5C5121B02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5952">
              <a:off x="5659032" y="3399383"/>
              <a:ext cx="1049337" cy="52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witch, Symbol, Circuit, Electric, Electronics">
              <a:extLst>
                <a:ext uri="{FF2B5EF4-FFF2-40B4-BE49-F238E27FC236}">
                  <a16:creationId xmlns:a16="http://schemas.microsoft.com/office/drawing/2014/main" id="{100CFA10-D3A4-40D6-8B59-6DDC81B37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0751">
              <a:off x="3427949" y="3062831"/>
              <a:ext cx="1530350" cy="76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41812E2-0415-4B48-9F95-3B9FA995155B}"/>
                </a:ext>
              </a:extLst>
            </p:cNvPr>
            <p:cNvSpPr/>
            <p:nvPr/>
          </p:nvSpPr>
          <p:spPr>
            <a:xfrm>
              <a:off x="3415413" y="2590167"/>
              <a:ext cx="1537587" cy="667383"/>
            </a:xfrm>
            <a:custGeom>
              <a:avLst/>
              <a:gdLst>
                <a:gd name="connsiteX0" fmla="*/ 1537587 w 1537587"/>
                <a:gd name="connsiteY0" fmla="*/ 186371 h 667383"/>
                <a:gd name="connsiteX1" fmla="*/ 1161350 w 1537587"/>
                <a:gd name="connsiteY1" fmla="*/ 38733 h 667383"/>
                <a:gd name="connsiteX2" fmla="*/ 613662 w 1537587"/>
                <a:gd name="connsiteY2" fmla="*/ 5396 h 667383"/>
                <a:gd name="connsiteX3" fmla="*/ 204087 w 1537587"/>
                <a:gd name="connsiteY3" fmla="*/ 129221 h 667383"/>
                <a:gd name="connsiteX4" fmla="*/ 8825 w 1537587"/>
                <a:gd name="connsiteY4" fmla="*/ 510221 h 667383"/>
                <a:gd name="connsiteX5" fmla="*/ 51687 w 1537587"/>
                <a:gd name="connsiteY5" fmla="*/ 667383 h 66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7587" h="667383">
                  <a:moveTo>
                    <a:pt x="1537587" y="186371"/>
                  </a:moveTo>
                  <a:cubicBezTo>
                    <a:pt x="1426462" y="127633"/>
                    <a:pt x="1315338" y="68896"/>
                    <a:pt x="1161350" y="38733"/>
                  </a:cubicBezTo>
                  <a:cubicBezTo>
                    <a:pt x="1007362" y="8570"/>
                    <a:pt x="773206" y="-9685"/>
                    <a:pt x="613662" y="5396"/>
                  </a:cubicBezTo>
                  <a:cubicBezTo>
                    <a:pt x="454118" y="20477"/>
                    <a:pt x="304893" y="45084"/>
                    <a:pt x="204087" y="129221"/>
                  </a:cubicBezTo>
                  <a:cubicBezTo>
                    <a:pt x="103281" y="213358"/>
                    <a:pt x="34225" y="420527"/>
                    <a:pt x="8825" y="510221"/>
                  </a:cubicBezTo>
                  <a:cubicBezTo>
                    <a:pt x="-16575" y="599915"/>
                    <a:pt x="17556" y="633649"/>
                    <a:pt x="51687" y="667383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711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28DFCFB-9A72-4069-AA2D-F5721465D3DA}"/>
                </a:ext>
              </a:extLst>
            </p:cNvPr>
            <p:cNvSpPr/>
            <p:nvPr/>
          </p:nvSpPr>
          <p:spPr>
            <a:xfrm>
              <a:off x="4680998" y="2762250"/>
              <a:ext cx="2327061" cy="766763"/>
            </a:xfrm>
            <a:custGeom>
              <a:avLst/>
              <a:gdLst>
                <a:gd name="connsiteX0" fmla="*/ 257715 w 2327061"/>
                <a:gd name="connsiteY0" fmla="*/ 0 h 766763"/>
                <a:gd name="connsiteX1" fmla="*/ 5302 w 2327061"/>
                <a:gd name="connsiteY1" fmla="*/ 223838 h 766763"/>
                <a:gd name="connsiteX2" fmla="*/ 467265 w 2327061"/>
                <a:gd name="connsiteY2" fmla="*/ 485775 h 766763"/>
                <a:gd name="connsiteX3" fmla="*/ 1376902 w 2327061"/>
                <a:gd name="connsiteY3" fmla="*/ 395288 h 766763"/>
                <a:gd name="connsiteX4" fmla="*/ 1776952 w 2327061"/>
                <a:gd name="connsiteY4" fmla="*/ 242888 h 766763"/>
                <a:gd name="connsiteX5" fmla="*/ 2129377 w 2327061"/>
                <a:gd name="connsiteY5" fmla="*/ 280988 h 766763"/>
                <a:gd name="connsiteX6" fmla="*/ 2324640 w 2327061"/>
                <a:gd name="connsiteY6" fmla="*/ 661988 h 766763"/>
                <a:gd name="connsiteX7" fmla="*/ 2000790 w 2327061"/>
                <a:gd name="connsiteY7" fmla="*/ 766763 h 76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7061" h="766763">
                  <a:moveTo>
                    <a:pt x="257715" y="0"/>
                  </a:moveTo>
                  <a:cubicBezTo>
                    <a:pt x="114046" y="71438"/>
                    <a:pt x="-29623" y="142876"/>
                    <a:pt x="5302" y="223838"/>
                  </a:cubicBezTo>
                  <a:cubicBezTo>
                    <a:pt x="40227" y="304801"/>
                    <a:pt x="238665" y="457200"/>
                    <a:pt x="467265" y="485775"/>
                  </a:cubicBezTo>
                  <a:cubicBezTo>
                    <a:pt x="695865" y="514350"/>
                    <a:pt x="1158621" y="435769"/>
                    <a:pt x="1376902" y="395288"/>
                  </a:cubicBezTo>
                  <a:cubicBezTo>
                    <a:pt x="1595183" y="354807"/>
                    <a:pt x="1651540" y="261938"/>
                    <a:pt x="1776952" y="242888"/>
                  </a:cubicBezTo>
                  <a:cubicBezTo>
                    <a:pt x="1902364" y="223838"/>
                    <a:pt x="2038096" y="211138"/>
                    <a:pt x="2129377" y="280988"/>
                  </a:cubicBezTo>
                  <a:cubicBezTo>
                    <a:pt x="2220658" y="350838"/>
                    <a:pt x="2346071" y="581026"/>
                    <a:pt x="2324640" y="661988"/>
                  </a:cubicBezTo>
                  <a:cubicBezTo>
                    <a:pt x="2303209" y="742951"/>
                    <a:pt x="2151999" y="754857"/>
                    <a:pt x="2000790" y="7667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11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18DF80C1-7184-4E6F-B01C-0A7D171B5272}"/>
                </a:ext>
              </a:extLst>
            </p:cNvPr>
            <p:cNvSpPr/>
            <p:nvPr/>
          </p:nvSpPr>
          <p:spPr>
            <a:xfrm>
              <a:off x="4852987" y="3776664"/>
              <a:ext cx="857250" cy="118908"/>
            </a:xfrm>
            <a:custGeom>
              <a:avLst/>
              <a:gdLst>
                <a:gd name="connsiteX0" fmla="*/ 0 w 857250"/>
                <a:gd name="connsiteY0" fmla="*/ 0 h 118908"/>
                <a:gd name="connsiteX1" fmla="*/ 304800 w 857250"/>
                <a:gd name="connsiteY1" fmla="*/ 104775 h 118908"/>
                <a:gd name="connsiteX2" fmla="*/ 481013 w 857250"/>
                <a:gd name="connsiteY2" fmla="*/ 114300 h 118908"/>
                <a:gd name="connsiteX3" fmla="*/ 661988 w 857250"/>
                <a:gd name="connsiteY3" fmla="*/ 114300 h 118908"/>
                <a:gd name="connsiteX4" fmla="*/ 857250 w 857250"/>
                <a:gd name="connsiteY4" fmla="*/ 57150 h 11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0" h="118908">
                  <a:moveTo>
                    <a:pt x="0" y="0"/>
                  </a:moveTo>
                  <a:cubicBezTo>
                    <a:pt x="112315" y="42862"/>
                    <a:pt x="224631" y="85725"/>
                    <a:pt x="304800" y="104775"/>
                  </a:cubicBezTo>
                  <a:cubicBezTo>
                    <a:pt x="384969" y="123825"/>
                    <a:pt x="421482" y="112713"/>
                    <a:pt x="481013" y="114300"/>
                  </a:cubicBezTo>
                  <a:cubicBezTo>
                    <a:pt x="540544" y="115887"/>
                    <a:pt x="599282" y="123825"/>
                    <a:pt x="661988" y="114300"/>
                  </a:cubicBezTo>
                  <a:cubicBezTo>
                    <a:pt x="724694" y="104775"/>
                    <a:pt x="790972" y="80962"/>
                    <a:pt x="857250" y="5715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11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75D711-1C76-4870-ADE2-EC4A46867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9866" y="2545257"/>
              <a:ext cx="968171" cy="385285"/>
            </a:xfrm>
            <a:prstGeom prst="rect">
              <a:avLst/>
            </a:prstGeom>
          </p:spPr>
        </p:pic>
      </p:grpSp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E45781D8-A74A-4AF6-88D2-B233F060ECE1}"/>
              </a:ext>
            </a:extLst>
          </p:cNvPr>
          <p:cNvSpPr/>
          <p:nvPr/>
        </p:nvSpPr>
        <p:spPr>
          <a:xfrm>
            <a:off x="171000" y="1928116"/>
            <a:ext cx="6516000" cy="254169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You will need:</a:t>
            </a:r>
          </a:p>
          <a:p>
            <a:pPr marL="259232" indent="-259232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A simple circuit containing a battery, a </a:t>
            </a:r>
            <a:b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</a:b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buzzer &amp; a switch.</a:t>
            </a:r>
          </a:p>
          <a:p>
            <a:pPr marL="259232" indent="-259232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Samples of materials including; sponge, </a:t>
            </a:r>
            <a:b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</a:b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paper, corrugated card, cloth, foil etc. These </a:t>
            </a:r>
            <a:b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</a:b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should be cut to the same size and be able to cover the top and sides of the buzzer. </a:t>
            </a:r>
          </a:p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You may want a quiet area where you won’t be disturbed or disturb others, as this experiment can be distracting.</a:t>
            </a:r>
          </a:p>
          <a:p>
            <a:pPr marL="259232" indent="-259232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29CA7"/>
              </a:solidFill>
              <a:latin typeface="Arial Rounded MT Bold" panose="020F0704030504030204" pitchFamily="34" charset="0"/>
              <a:cs typeface="Arabic Typesetting" panose="020B0604020202020204" pitchFamily="66" charset="-78"/>
            </a:endParaRPr>
          </a:p>
        </p:txBody>
      </p:sp>
      <p:sp>
        <p:nvSpPr>
          <p:cNvPr id="37" name="Rounded Rectangle 23">
            <a:extLst>
              <a:ext uri="{FF2B5EF4-FFF2-40B4-BE49-F238E27FC236}">
                <a16:creationId xmlns:a16="http://schemas.microsoft.com/office/drawing/2014/main" id="{E7140FE0-D268-4935-BC69-B88E6ECFBCE8}"/>
              </a:ext>
            </a:extLst>
          </p:cNvPr>
          <p:cNvSpPr/>
          <p:nvPr/>
        </p:nvSpPr>
        <p:spPr>
          <a:xfrm>
            <a:off x="171000" y="4433522"/>
            <a:ext cx="6516000" cy="3138682"/>
          </a:xfrm>
          <a:prstGeom prst="roundRect">
            <a:avLst>
              <a:gd name="adj" fmla="val 4169"/>
            </a:avLst>
          </a:prstGeom>
          <a:noFill/>
          <a:ln w="12700">
            <a:solidFill>
              <a:srgbClr val="329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Instructions:</a:t>
            </a:r>
          </a:p>
          <a:p>
            <a:pPr marL="207386" indent="-207386">
              <a:lnSpc>
                <a:spcPct val="125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Close the switch to test how loud the buzzer is, then switch it off again.</a:t>
            </a:r>
          </a:p>
          <a:p>
            <a:pPr marL="207386" indent="-207386">
              <a:lnSpc>
                <a:spcPct val="125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Place one of your materials on top of the buzzer. You may want to hold down the material or secure it with sticky tack/tape.</a:t>
            </a:r>
          </a:p>
          <a:p>
            <a:pPr marL="207386" indent="-207386">
              <a:lnSpc>
                <a:spcPct val="125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Close the switch and test the loudness the buzzer. Give this a volume score between 1-10 (1 is absolute silence, 10 is the same as the buzzer with no material).</a:t>
            </a:r>
          </a:p>
          <a:p>
            <a:pPr marL="207386" indent="-207386">
              <a:lnSpc>
                <a:spcPct val="125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Repeat steps 2-3, replacing the material each time.</a:t>
            </a:r>
          </a:p>
          <a:p>
            <a:pPr marL="207386" indent="-207386">
              <a:lnSpc>
                <a:spcPct val="125000"/>
              </a:lnSpc>
              <a:buFont typeface="+mj-lt"/>
              <a:buAutoNum type="arabicPeriod"/>
            </a:pPr>
            <a:r>
              <a:rPr lang="en-US" sz="1400" dirty="0">
                <a:solidFill>
                  <a:srgbClr val="329CA7"/>
                </a:solidFill>
                <a:latin typeface="Arial Rounded MT Bold" panose="020F0704030504030204" pitchFamily="34" charset="0"/>
                <a:cs typeface="Arabic Typesetting" panose="020B0604020202020204" pitchFamily="66" charset="-78"/>
              </a:rPr>
              <a:t>When you have tested all the materials, write them out in order from the most to the least absorbing.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FBE3AFAD-C28B-4625-BE34-7A1861D5564F}"/>
              </a:ext>
            </a:extLst>
          </p:cNvPr>
          <p:cNvSpPr/>
          <p:nvPr/>
        </p:nvSpPr>
        <p:spPr>
          <a:xfrm>
            <a:off x="171000" y="3946592"/>
            <a:ext cx="6516000" cy="5232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endParaRPr lang="en-US" sz="1400" dirty="0">
              <a:solidFill>
                <a:srgbClr val="329CA7"/>
              </a:solidFill>
              <a:latin typeface="Arial Rounded MT Bold" panose="020F0704030504030204" pitchFamily="34" charset="0"/>
              <a:cs typeface="Arabic Typesetting" panose="020B0604020202020204" pitchFamily="66" charset="-78"/>
            </a:endParaRPr>
          </a:p>
        </p:txBody>
      </p:sp>
      <p:graphicFrame>
        <p:nvGraphicFramePr>
          <p:cNvPr id="1032" name="Table 1031">
            <a:extLst>
              <a:ext uri="{FF2B5EF4-FFF2-40B4-BE49-F238E27FC236}">
                <a16:creationId xmlns:a16="http://schemas.microsoft.com/office/drawing/2014/main" id="{65F15C79-FF45-4E6D-A018-F530FEEB8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881068"/>
              </p:ext>
            </p:extLst>
          </p:nvPr>
        </p:nvGraphicFramePr>
        <p:xfrm>
          <a:off x="297144" y="7680409"/>
          <a:ext cx="6303168" cy="958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633">
                  <a:extLst>
                    <a:ext uri="{9D8B030D-6E8A-4147-A177-3AD203B41FA5}">
                      <a16:colId xmlns:a16="http://schemas.microsoft.com/office/drawing/2014/main" val="2193228747"/>
                    </a:ext>
                  </a:extLst>
                </a:gridCol>
                <a:gridCol w="1075307">
                  <a:extLst>
                    <a:ext uri="{9D8B030D-6E8A-4147-A177-3AD203B41FA5}">
                      <a16:colId xmlns:a16="http://schemas.microsoft.com/office/drawing/2014/main" val="3670872556"/>
                    </a:ext>
                  </a:extLst>
                </a:gridCol>
                <a:gridCol w="1075307">
                  <a:extLst>
                    <a:ext uri="{9D8B030D-6E8A-4147-A177-3AD203B41FA5}">
                      <a16:colId xmlns:a16="http://schemas.microsoft.com/office/drawing/2014/main" val="3174251236"/>
                    </a:ext>
                  </a:extLst>
                </a:gridCol>
                <a:gridCol w="1119232">
                  <a:extLst>
                    <a:ext uri="{9D8B030D-6E8A-4147-A177-3AD203B41FA5}">
                      <a16:colId xmlns:a16="http://schemas.microsoft.com/office/drawing/2014/main" val="2890717333"/>
                    </a:ext>
                  </a:extLst>
                </a:gridCol>
                <a:gridCol w="1031382">
                  <a:extLst>
                    <a:ext uri="{9D8B030D-6E8A-4147-A177-3AD203B41FA5}">
                      <a16:colId xmlns:a16="http://schemas.microsoft.com/office/drawing/2014/main" val="406292267"/>
                    </a:ext>
                  </a:extLst>
                </a:gridCol>
                <a:gridCol w="1075307">
                  <a:extLst>
                    <a:ext uri="{9D8B030D-6E8A-4147-A177-3AD203B41FA5}">
                      <a16:colId xmlns:a16="http://schemas.microsoft.com/office/drawing/2014/main" val="4048302373"/>
                    </a:ext>
                  </a:extLst>
                </a:gridCol>
              </a:tblGrid>
              <a:tr h="470065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Material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Sponge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Paper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Corrugated card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Cloth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Foil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41407"/>
                  </a:ext>
                </a:extLst>
              </a:tr>
              <a:tr h="470065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bg1"/>
                          </a:solidFill>
                          <a:latin typeface="Arial Rounded MT Bold" panose="020F0704030504030204" pitchFamily="34" charset="0"/>
                        </a:rPr>
                        <a:t>Volume score /10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b="0" dirty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b="0" dirty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b="0" dirty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b="0" dirty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b="0" dirty="0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4736"/>
                  </a:ext>
                </a:extLst>
              </a:tr>
            </a:tbl>
          </a:graphicData>
        </a:graphic>
      </p:graphicFrame>
      <p:graphicFrame>
        <p:nvGraphicFramePr>
          <p:cNvPr id="1033" name="Table 1032">
            <a:extLst>
              <a:ext uri="{FF2B5EF4-FFF2-40B4-BE49-F238E27FC236}">
                <a16:creationId xmlns:a16="http://schemas.microsoft.com/office/drawing/2014/main" id="{5BB4291F-1946-4F3F-9F31-1F0D82B6F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563630"/>
              </p:ext>
            </p:extLst>
          </p:nvPr>
        </p:nvGraphicFramePr>
        <p:xfrm>
          <a:off x="297144" y="8741722"/>
          <a:ext cx="6283440" cy="866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88">
                  <a:extLst>
                    <a:ext uri="{9D8B030D-6E8A-4147-A177-3AD203B41FA5}">
                      <a16:colId xmlns:a16="http://schemas.microsoft.com/office/drawing/2014/main" val="1926793888"/>
                    </a:ext>
                  </a:extLst>
                </a:gridCol>
                <a:gridCol w="1256688">
                  <a:extLst>
                    <a:ext uri="{9D8B030D-6E8A-4147-A177-3AD203B41FA5}">
                      <a16:colId xmlns:a16="http://schemas.microsoft.com/office/drawing/2014/main" val="3085823339"/>
                    </a:ext>
                  </a:extLst>
                </a:gridCol>
                <a:gridCol w="1256688">
                  <a:extLst>
                    <a:ext uri="{9D8B030D-6E8A-4147-A177-3AD203B41FA5}">
                      <a16:colId xmlns:a16="http://schemas.microsoft.com/office/drawing/2014/main" val="1471527288"/>
                    </a:ext>
                  </a:extLst>
                </a:gridCol>
                <a:gridCol w="1256688">
                  <a:extLst>
                    <a:ext uri="{9D8B030D-6E8A-4147-A177-3AD203B41FA5}">
                      <a16:colId xmlns:a16="http://schemas.microsoft.com/office/drawing/2014/main" val="309710967"/>
                    </a:ext>
                  </a:extLst>
                </a:gridCol>
                <a:gridCol w="1256688">
                  <a:extLst>
                    <a:ext uri="{9D8B030D-6E8A-4147-A177-3AD203B41FA5}">
                      <a16:colId xmlns:a16="http://schemas.microsoft.com/office/drawing/2014/main" val="78273986"/>
                    </a:ext>
                  </a:extLst>
                </a:gridCol>
              </a:tblGrid>
              <a:tr h="326585"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rgbClr val="329CA7"/>
                        </a:solidFill>
                      </a:endParaRPr>
                    </a:p>
                  </a:txBody>
                  <a:tcPr marL="82953" marR="82953" marT="41476" marB="4147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rgbClr val="329CA7"/>
                        </a:solidFill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rgbClr val="329CA7"/>
                        </a:solidFill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rgbClr val="329CA7"/>
                        </a:solidFill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300" dirty="0">
                        <a:solidFill>
                          <a:srgbClr val="329CA7"/>
                        </a:solidFill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712191"/>
                  </a:ext>
                </a:extLst>
              </a:tr>
              <a:tr h="525367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329CA7"/>
                          </a:solidFill>
                          <a:latin typeface="Arial Rounded MT Bold" panose="020F0704030504030204" pitchFamily="34" charset="0"/>
                        </a:rPr>
                        <a:t>Most Absorbing</a:t>
                      </a:r>
                    </a:p>
                  </a:txBody>
                  <a:tcPr marL="82953" marR="82953" marT="41476" marB="41476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329CA7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329CA7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rgbClr val="329CA7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82953" marR="82953" marT="41476" marB="414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329CA7"/>
                          </a:solidFill>
                          <a:latin typeface="Arial Rounded MT Bold" panose="020F0704030504030204" pitchFamily="34" charset="0"/>
                        </a:rPr>
                        <a:t>Least Absorbing</a:t>
                      </a:r>
                    </a:p>
                  </a:txBody>
                  <a:tcPr marL="82953" marR="82953" marT="41476" marB="4147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198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58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000" y="1315042"/>
            <a:ext cx="6516000" cy="807715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400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Which of your materials reduced the noise most effectively? </a:t>
            </a:r>
          </a:p>
          <a:p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</a:t>
            </a:r>
          </a:p>
          <a:p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1400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Explain why you think this material reduced noise the most.</a:t>
            </a:r>
          </a:p>
          <a:p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_____________________________________________________________________________________________________________________________________________________________________</a:t>
            </a:r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</a:t>
            </a:r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1400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Ear defenders are worn to protect hearing in loud environments. Could the material from the previous question be used to make ear defenders? Explain your idea.</a:t>
            </a:r>
          </a:p>
          <a:p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</a:t>
            </a:r>
            <a:b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</a:t>
            </a:r>
            <a:b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</a:t>
            </a:r>
            <a:b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</a:t>
            </a:r>
            <a:b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1400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Which of your materials reduced the noise least effectively? </a:t>
            </a:r>
          </a:p>
          <a:p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</a:t>
            </a:r>
          </a:p>
          <a:p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1400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Explain why you think this material reduced noise the least.</a:t>
            </a:r>
          </a:p>
          <a:p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_____________________________________________________________________________________________________________________________________________________________________</a:t>
            </a:r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1400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 student says, “we could test the materials by using them to cover and block our ears”. Why is this a bad idea? </a:t>
            </a:r>
            <a:r>
              <a:rPr lang="en-US" dirty="0">
                <a:solidFill>
                  <a:srgbClr val="329CA7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sz="1600" dirty="0">
              <a:solidFill>
                <a:srgbClr val="329CA7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5B442-41AC-4070-BA14-1B865938F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840" t="7327" r="9056"/>
          <a:stretch/>
        </p:blipFill>
        <p:spPr>
          <a:xfrm>
            <a:off x="5275687" y="4181357"/>
            <a:ext cx="1411313" cy="1341847"/>
          </a:xfrm>
          <a:prstGeom prst="roundRect">
            <a:avLst>
              <a:gd name="adj" fmla="val 10795"/>
            </a:avLst>
          </a:prstGeom>
          <a:ln w="19050">
            <a:solidFill>
              <a:srgbClr val="329CA7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8313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895</TotalTime>
  <Words>333</Words>
  <Application>Microsoft Macintosh PowerPoint</Application>
  <PresentationFormat>A4 Paper (210x297 mm)</PresentationFormat>
  <Paragraphs>39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Cambria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Paul Usher</cp:lastModifiedBy>
  <cp:revision>75</cp:revision>
  <cp:lastPrinted>2016-07-25T18:19:15Z</cp:lastPrinted>
  <dcterms:created xsi:type="dcterms:W3CDTF">2016-01-11T10:44:09Z</dcterms:created>
  <dcterms:modified xsi:type="dcterms:W3CDTF">2019-12-12T15:21:32Z</dcterms:modified>
</cp:coreProperties>
</file>