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4D6"/>
    <a:srgbClr val="38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12"/>
    <p:restoredTop sz="95915"/>
  </p:normalViewPr>
  <p:slideViewPr>
    <p:cSldViewPr snapToGrid="0" snapToObjects="1">
      <p:cViewPr>
        <p:scale>
          <a:sx n="150" d="100"/>
          <a:sy n="150" d="100"/>
        </p:scale>
        <p:origin x="302" y="-3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101B3F-8539-1144-B88A-9B4336C78CC6}"/>
              </a:ext>
            </a:extLst>
          </p:cNvPr>
          <p:cNvSpPr/>
          <p:nvPr userDrawn="1"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solidFill>
              <a:srgbClr val="00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0129C-DE21-8048-81CD-0A17E3F06791}"/>
              </a:ext>
            </a:extLst>
          </p:cNvPr>
          <p:cNvSpPr/>
          <p:nvPr userDrawn="1"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E2C-4581-EF49-9C59-5E7D689C4CEB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1B2FE-2CB9-314D-86D8-D78318E2AD4F}"/>
              </a:ext>
            </a:extLst>
          </p:cNvPr>
          <p:cNvSpPr/>
          <p:nvPr userDrawn="1"/>
        </p:nvSpPr>
        <p:spPr>
          <a:xfrm>
            <a:off x="170690" y="1216149"/>
            <a:ext cx="6503172" cy="8266803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44A78-DEC5-D24C-B5BF-AE444B4AF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E91AF0-48A0-D047-A478-E61BE7191FA9}"/>
              </a:ext>
            </a:extLst>
          </p:cNvPr>
          <p:cNvSpPr/>
          <p:nvPr userDrawn="1"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21BA9-0A97-A348-AD97-78CE6F2E44F2}"/>
              </a:ext>
            </a:extLst>
          </p:cNvPr>
          <p:cNvGrpSpPr/>
          <p:nvPr userDrawn="1"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D1F272-9FB9-994A-86A7-2586DB1F8517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ughnut 20">
              <a:extLst>
                <a:ext uri="{FF2B5EF4-FFF2-40B4-BE49-F238E27FC236}">
                  <a16:creationId xmlns:a16="http://schemas.microsoft.com/office/drawing/2014/main" id="{26E2CF78-6189-244B-98DA-66095B80B1F2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AC6786D-CD08-804C-A834-BF1D845C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F4D00-67D5-6142-8955-53027972366A}"/>
              </a:ext>
            </a:extLst>
          </p:cNvPr>
          <p:cNvGrpSpPr/>
          <p:nvPr userDrawn="1"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1D92D5-ACCE-F14E-91FD-5A28E8C4F33D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Doughnut 24">
              <a:extLst>
                <a:ext uri="{FF2B5EF4-FFF2-40B4-BE49-F238E27FC236}">
                  <a16:creationId xmlns:a16="http://schemas.microsoft.com/office/drawing/2014/main" id="{E5A5648D-D0B1-D844-B1DB-FF9FC27347F8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F28909D-5650-7D48-B3DB-BB3D89F5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E2CF8D-FD41-784C-B0A5-4E0CE4FC588D}"/>
              </a:ext>
            </a:extLst>
          </p:cNvPr>
          <p:cNvGrpSpPr/>
          <p:nvPr userDrawn="1"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BFAE7E-54AE-6D42-8661-82A5CC0DE0CC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Doughnut 29">
              <a:extLst>
                <a:ext uri="{FF2B5EF4-FFF2-40B4-BE49-F238E27FC236}">
                  <a16:creationId xmlns:a16="http://schemas.microsoft.com/office/drawing/2014/main" id="{B8B9F8CD-EC84-B449-99AD-75067294D428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EE8E5FB-B26A-4841-BC98-C868BDFB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8A33FB-C49C-6A49-8591-7859D49173CA}"/>
              </a:ext>
            </a:extLst>
          </p:cNvPr>
          <p:cNvGrpSpPr/>
          <p:nvPr userDrawn="1"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49D984-31B6-994E-AA35-D29D42209B2A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oughnut 33">
              <a:extLst>
                <a:ext uri="{FF2B5EF4-FFF2-40B4-BE49-F238E27FC236}">
                  <a16:creationId xmlns:a16="http://schemas.microsoft.com/office/drawing/2014/main" id="{C38F7472-BFC1-974C-B509-AEA999D6AF1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C4233D9-51DE-2643-9552-EE55E78B5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B950D6-C76F-7E4F-B476-5B5EA107CF93}"/>
              </a:ext>
            </a:extLst>
          </p:cNvPr>
          <p:cNvGrpSpPr/>
          <p:nvPr userDrawn="1"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7C4E6C-B1CD-A54C-A14D-61C32B6C3C19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18164CD0-6C49-B540-8BB6-57599C3AB6AB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928C1B4-5D8C-4A40-A782-7C76604F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745CA7-2FAE-A74B-B836-F213D3AB0288}"/>
              </a:ext>
            </a:extLst>
          </p:cNvPr>
          <p:cNvGrpSpPr/>
          <p:nvPr userDrawn="1"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292627-70BA-9D4E-B3C4-D98880050930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ughnut 41">
              <a:extLst>
                <a:ext uri="{FF2B5EF4-FFF2-40B4-BE49-F238E27FC236}">
                  <a16:creationId xmlns:a16="http://schemas.microsoft.com/office/drawing/2014/main" id="{3B92D7D0-ABEC-7340-B99B-D47F7AF193E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3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711159AB-C0F0-C84D-9F8C-317BAD5BB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C736AC-61D9-B149-AD8A-260AA4BF14C7}"/>
              </a:ext>
            </a:extLst>
          </p:cNvPr>
          <p:cNvGrpSpPr/>
          <p:nvPr userDrawn="1"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4DBF84-3E25-8543-848C-FC29AFA98D39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Doughnut 45">
              <a:extLst>
                <a:ext uri="{FF2B5EF4-FFF2-40B4-BE49-F238E27FC236}">
                  <a16:creationId xmlns:a16="http://schemas.microsoft.com/office/drawing/2014/main" id="{C4FF9713-19EB-0648-ADE9-B4E3B88D8434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7" name="Picture 78" descr="icon_pawCross - Riverside Veterinary Hospital">
              <a:extLst>
                <a:ext uri="{FF2B5EF4-FFF2-40B4-BE49-F238E27FC236}">
                  <a16:creationId xmlns:a16="http://schemas.microsoft.com/office/drawing/2014/main" id="{23DF445E-363A-8342-8D88-1E753AC17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1313CC-6D2C-7A4A-B20B-5A83695C3418}"/>
              </a:ext>
            </a:extLst>
          </p:cNvPr>
          <p:cNvGrpSpPr/>
          <p:nvPr userDrawn="1"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E01630-E2F5-174B-83DF-537A81900714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oughnut 50">
              <a:extLst>
                <a:ext uri="{FF2B5EF4-FFF2-40B4-BE49-F238E27FC236}">
                  <a16:creationId xmlns:a16="http://schemas.microsoft.com/office/drawing/2014/main" id="{6FAB542D-0C59-0244-AD6A-01244F888810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DBB897D-8E00-3547-8E8F-78D872CB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EB5046-EEC0-944C-9FA3-917ABACF70E9}"/>
              </a:ext>
            </a:extLst>
          </p:cNvPr>
          <p:cNvGrpSpPr/>
          <p:nvPr userDrawn="1"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C2748E-7EDF-0045-9934-269FE6BD51FF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Doughnut 54">
              <a:extLst>
                <a:ext uri="{FF2B5EF4-FFF2-40B4-BE49-F238E27FC236}">
                  <a16:creationId xmlns:a16="http://schemas.microsoft.com/office/drawing/2014/main" id="{7AC17B1C-19BC-8E4D-99BD-B4A87386FAAB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B400A263-037C-DF49-B3F9-733759DE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07BC49-9362-AA4A-AE67-2FDF02A72B8D}"/>
              </a:ext>
            </a:extLst>
          </p:cNvPr>
          <p:cNvGrpSpPr/>
          <p:nvPr userDrawn="1"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0BBAF5-B41A-6041-B20B-4B622F87C611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Doughnut 58">
              <a:extLst>
                <a:ext uri="{FF2B5EF4-FFF2-40B4-BE49-F238E27FC236}">
                  <a16:creationId xmlns:a16="http://schemas.microsoft.com/office/drawing/2014/main" id="{C4E069AB-60AB-7D47-9712-C57C7A64C4C7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0" name="Picture 59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61B35EC-716F-434A-9357-5E4FEB90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BF47A7-49ED-8942-975A-E47E4F6A71D4}"/>
              </a:ext>
            </a:extLst>
          </p:cNvPr>
          <p:cNvGrpSpPr/>
          <p:nvPr userDrawn="1"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D5D9284-249C-4149-A070-DE30F1170136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Doughnut 62">
              <a:extLst>
                <a:ext uri="{FF2B5EF4-FFF2-40B4-BE49-F238E27FC236}">
                  <a16:creationId xmlns:a16="http://schemas.microsoft.com/office/drawing/2014/main" id="{2F2A9C05-4F65-5D4B-AF5A-8A75324123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7AF9B16C-6CF8-EE45-A9AA-044D8F5F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E592DFA-B0D6-E549-8D1B-42D69008507E}"/>
              </a:ext>
            </a:extLst>
          </p:cNvPr>
          <p:cNvGrpSpPr/>
          <p:nvPr userDrawn="1"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B3804F-0F58-114F-9A11-0AEC681C339A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FA235583-E248-9440-B893-DF03B22293D2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CAF65119-CD05-3C4B-8A45-4B71F0D0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94754A-6FAA-8448-ABBF-8477EA8E4F7C}"/>
              </a:ext>
            </a:extLst>
          </p:cNvPr>
          <p:cNvGrpSpPr/>
          <p:nvPr userDrawn="1"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A0F034D-3565-504F-AD63-1D0F441152E4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17B5972D-23B3-514A-A606-7D708CC3117F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8" descr="icon_pawCross - Riverside Veterinary Hospital">
              <a:extLst>
                <a:ext uri="{FF2B5EF4-FFF2-40B4-BE49-F238E27FC236}">
                  <a16:creationId xmlns:a16="http://schemas.microsoft.com/office/drawing/2014/main" id="{1EBCF347-0EE3-DB42-9616-AB35F8D44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AAE790E-063E-3C4D-8303-32489B151F4D}"/>
              </a:ext>
            </a:extLst>
          </p:cNvPr>
          <p:cNvSpPr txBox="1"/>
          <p:nvPr userDrawn="1"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8D81E-9B1A-6943-A643-B5397163ABB3}"/>
              </a:ext>
            </a:extLst>
          </p:cNvPr>
          <p:cNvSpPr txBox="1"/>
          <p:nvPr userDrawn="1"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KS4-18-08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79EAA-F84D-3449-852F-32464B608F19}"/>
              </a:ext>
            </a:extLst>
          </p:cNvPr>
          <p:cNvSpPr txBox="1"/>
          <p:nvPr userDrawn="1"/>
        </p:nvSpPr>
        <p:spPr>
          <a:xfrm>
            <a:off x="1112885" y="184705"/>
            <a:ext cx="555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Teacher Answers: Explore Specific Heat Capacity – </a:t>
            </a:r>
          </a:p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Required Practical   </a:t>
            </a:r>
          </a:p>
        </p:txBody>
      </p:sp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C5BD6B92-B26E-B647-AAC0-9A83F7464D5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38117" y="232373"/>
            <a:ext cx="392062" cy="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55D7AC4-90C1-C74C-A2B8-A9D3C5309F7F}"/>
              </a:ext>
            </a:extLst>
          </p:cNvPr>
          <p:cNvSpPr/>
          <p:nvPr/>
        </p:nvSpPr>
        <p:spPr>
          <a:xfrm>
            <a:off x="4933940" y="3535913"/>
            <a:ext cx="1654725" cy="2012282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B4A2B7-F745-6049-9CC1-32B73BAADD57}"/>
              </a:ext>
            </a:extLst>
          </p:cNvPr>
          <p:cNvSpPr/>
          <p:nvPr/>
        </p:nvSpPr>
        <p:spPr>
          <a:xfrm>
            <a:off x="315059" y="6572270"/>
            <a:ext cx="1941640" cy="1479884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D4D6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E7CABB0-FA2B-154E-AB1F-D68659A862AC}"/>
              </a:ext>
            </a:extLst>
          </p:cNvPr>
          <p:cNvSpPr/>
          <p:nvPr/>
        </p:nvSpPr>
        <p:spPr>
          <a:xfrm>
            <a:off x="4018015" y="1182547"/>
            <a:ext cx="2501121" cy="360000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Teacher answers</a:t>
            </a: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868349D5-3B68-FD4E-A252-00CD7D37C210}"/>
              </a:ext>
            </a:extLst>
          </p:cNvPr>
          <p:cNvSpPr/>
          <p:nvPr/>
        </p:nvSpPr>
        <p:spPr>
          <a:xfrm>
            <a:off x="269334" y="1559608"/>
            <a:ext cx="4614242" cy="4188381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Organise:</a:t>
            </a:r>
          </a:p>
          <a:p>
            <a:r>
              <a:rPr lang="en-US" sz="1200" u="sng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Hypothesis </a:t>
            </a:r>
            <a:r>
              <a:rPr lang="en-US" sz="1200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- We are investigating work done (heat energy) and temperature in materials. What happens to the temperature when we do work (add heat energy) to a material?</a:t>
            </a:r>
          </a:p>
          <a:p>
            <a:endParaRPr lang="en-US" sz="1200" dirty="0">
              <a:ln w="0"/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US" sz="1200" u="sng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Prediction </a:t>
            </a:r>
            <a:r>
              <a:rPr lang="en-US" sz="1200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-The temperature will increase.</a:t>
            </a:r>
          </a:p>
          <a:p>
            <a:endParaRPr lang="en-US" sz="1200" dirty="0">
              <a:ln w="0"/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Method:</a:t>
            </a: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Measure and record the mass of the copper block in kg.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Put the thermometer in the hole.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Place a heater in the larger hole in the block.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Measure the temperature and switch on the stop clock.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Switch the power pack to 12 V.  Switch it 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Record the temperature every minute for 10 minutes.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Record the ammeter and voltmeter readings (or joulemeter readings).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4BA5D-5746-BF42-839F-911C61815D81}"/>
              </a:ext>
            </a:extLst>
          </p:cNvPr>
          <p:cNvSpPr/>
          <p:nvPr/>
        </p:nvSpPr>
        <p:spPr>
          <a:xfrm>
            <a:off x="239530" y="5529860"/>
            <a:ext cx="488191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Risk Assessment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The block will get hot, so let it cool down before touching it. Electricity can be dangerous near water, so carry out the practical away from sinks or taps.</a:t>
            </a:r>
          </a:p>
          <a:p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E6513-0093-544E-8F9B-9EC5D43BE198}"/>
              </a:ext>
            </a:extLst>
          </p:cNvPr>
          <p:cNvSpPr txBox="1"/>
          <p:nvPr/>
        </p:nvSpPr>
        <p:spPr>
          <a:xfrm>
            <a:off x="4982708" y="1575045"/>
            <a:ext cx="1792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Plan an experiment for measuring the specific heat capacity of a metal block.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44377E-6D4F-2442-98C6-38395EA04943}"/>
              </a:ext>
            </a:extLst>
          </p:cNvPr>
          <p:cNvSpPr/>
          <p:nvPr/>
        </p:nvSpPr>
        <p:spPr>
          <a:xfrm>
            <a:off x="2256699" y="6618742"/>
            <a:ext cx="426165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Control &amp; variables</a:t>
            </a:r>
          </a:p>
          <a:p>
            <a:pPr marL="228600" indent="-228600">
              <a:buFont typeface="+mj-lt"/>
              <a:buAutoNum type="arabicPeriod" startAt="3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600"/>
              </a:spcAft>
            </a:pPr>
            <a:r>
              <a:rPr lang="en-US" sz="1200" u="sng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Independent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: Work done (energy) -  changing the amount of work done.</a:t>
            </a:r>
          </a:p>
          <a:p>
            <a:pPr>
              <a:spcAft>
                <a:spcPts val="600"/>
              </a:spcAft>
            </a:pPr>
            <a:r>
              <a:rPr lang="en-US" sz="1200" u="sng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Dependent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: Temperature - measuring the temperature.</a:t>
            </a:r>
          </a:p>
          <a:p>
            <a:pPr>
              <a:spcAft>
                <a:spcPts val="600"/>
              </a:spcAft>
            </a:pPr>
            <a:r>
              <a:rPr lang="en-US" sz="1200" u="sng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Control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: Mass of block, material of block - keeping the mass of the block the same</a:t>
            </a:r>
          </a:p>
          <a:p>
            <a:pPr>
              <a:spcAft>
                <a:spcPts val="6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1622E-40C1-5244-89BC-636F4B0A86C5}"/>
              </a:ext>
            </a:extLst>
          </p:cNvPr>
          <p:cNvSpPr txBox="1"/>
          <p:nvPr/>
        </p:nvSpPr>
        <p:spPr>
          <a:xfrm>
            <a:off x="4933941" y="5614842"/>
            <a:ext cx="1654724" cy="1200329"/>
          </a:xfrm>
          <a:prstGeom prst="rect">
            <a:avLst/>
          </a:prstGeom>
          <a:solidFill>
            <a:schemeClr val="bg1"/>
          </a:solidFill>
          <a:ln>
            <a:solidFill>
              <a:srgbClr val="38D4D6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Rearrange the formula to find SHC.  What is the SI unit for SHC?</a:t>
            </a:r>
          </a:p>
          <a:p>
            <a:endParaRPr lang="en-GB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1200" b="1" dirty="0">
                <a:solidFill>
                  <a:srgbClr val="38D4D6"/>
                </a:solidFill>
              </a:rPr>
              <a:t>J/Kg/°C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6E9811-9A15-BA41-A175-4EABFA7F4301}"/>
              </a:ext>
            </a:extLst>
          </p:cNvPr>
          <p:cNvSpPr txBox="1"/>
          <p:nvPr/>
        </p:nvSpPr>
        <p:spPr>
          <a:xfrm>
            <a:off x="1476237" y="1568639"/>
            <a:ext cx="2442646" cy="276999"/>
          </a:xfrm>
          <a:prstGeom prst="rect">
            <a:avLst/>
          </a:prstGeom>
          <a:noFill/>
          <a:ln>
            <a:solidFill>
              <a:srgbClr val="00D4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𝛥E      =       m    X     c      X       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𝛥𝜽</a:t>
            </a:r>
            <a:endParaRPr lang="en-GB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2F44A5-CD51-DD45-83DC-ACB04DDABAA3}"/>
              </a:ext>
            </a:extLst>
          </p:cNvPr>
          <p:cNvSpPr txBox="1"/>
          <p:nvPr/>
        </p:nvSpPr>
        <p:spPr>
          <a:xfrm>
            <a:off x="1012244" y="5470990"/>
            <a:ext cx="3240001" cy="276999"/>
          </a:xfrm>
          <a:prstGeom prst="rect">
            <a:avLst/>
          </a:prstGeom>
          <a:noFill/>
          <a:ln>
            <a:solidFill>
              <a:srgbClr val="00D4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Energy = mass X SHC X temperature rise</a:t>
            </a:r>
            <a:endParaRPr lang="en-GB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C7E428-27C5-424A-8528-E28E8D8EE0B0}"/>
              </a:ext>
            </a:extLst>
          </p:cNvPr>
          <p:cNvSpPr/>
          <p:nvPr/>
        </p:nvSpPr>
        <p:spPr>
          <a:xfrm>
            <a:off x="212313" y="7821863"/>
            <a:ext cx="620009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Sources of Error</a:t>
            </a:r>
          </a:p>
          <a:p>
            <a:r>
              <a:rPr lang="en-US" sz="1200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Measurement error- the difference between the true value and the measured value.</a:t>
            </a:r>
          </a:p>
          <a:p>
            <a:r>
              <a:rPr lang="en-US" sz="1200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Anomalies -  As we only obtain one set of data, we cannot comment on anomalies.</a:t>
            </a:r>
          </a:p>
          <a:p>
            <a:r>
              <a:rPr lang="en-US" sz="1200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Uncertainty - As we only obtain one set of data, we cannot comment on uncertainty.</a:t>
            </a:r>
          </a:p>
          <a:p>
            <a:endParaRPr lang="en-US" sz="1200" dirty="0">
              <a:ln w="0"/>
              <a:solidFill>
                <a:srgbClr val="38D4D6"/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8BA3A7-DB5C-7140-98DB-35B4B0EF9FC6}"/>
              </a:ext>
            </a:extLst>
          </p:cNvPr>
          <p:cNvGrpSpPr/>
          <p:nvPr/>
        </p:nvGrpSpPr>
        <p:grpSpPr>
          <a:xfrm>
            <a:off x="4768830" y="3613258"/>
            <a:ext cx="1885406" cy="1876642"/>
            <a:chOff x="4783254" y="2577718"/>
            <a:chExt cx="1885406" cy="18766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FAC6B3-7583-8845-AE81-7F4B095432CE}"/>
                </a:ext>
              </a:extLst>
            </p:cNvPr>
            <p:cNvSpPr txBox="1"/>
            <p:nvPr/>
          </p:nvSpPr>
          <p:spPr>
            <a:xfrm>
              <a:off x="4983683" y="2577718"/>
              <a:ext cx="1560265" cy="275387"/>
            </a:xfrm>
            <a:prstGeom prst="rect">
              <a:avLst/>
            </a:prstGeom>
            <a:noFill/>
            <a:ln>
              <a:solidFill>
                <a:srgbClr val="16ADB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Equation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6C0236-990D-C44F-9CA1-5E7E355E3DB6}"/>
                </a:ext>
              </a:extLst>
            </p:cNvPr>
            <p:cNvSpPr txBox="1"/>
            <p:nvPr/>
          </p:nvSpPr>
          <p:spPr>
            <a:xfrm>
              <a:off x="5853028" y="2906867"/>
              <a:ext cx="5422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𝛥E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B87912-D9A3-BD44-9037-2FCE7F93046E}"/>
                </a:ext>
              </a:extLst>
            </p:cNvPr>
            <p:cNvSpPr txBox="1"/>
            <p:nvPr/>
          </p:nvSpPr>
          <p:spPr>
            <a:xfrm>
              <a:off x="5682713" y="3233963"/>
              <a:ext cx="8612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m  X  </a:t>
              </a:r>
              <a:r>
                <a:rPr lang="en-US" sz="1200" b="1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𝛥𝜽</a:t>
              </a:r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FAD7EE-DE8C-D64A-AF3A-C50EB1238A73}"/>
                </a:ext>
              </a:extLst>
            </p:cNvPr>
            <p:cNvSpPr txBox="1"/>
            <p:nvPr/>
          </p:nvSpPr>
          <p:spPr>
            <a:xfrm>
              <a:off x="4907965" y="3077925"/>
              <a:ext cx="861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8D4D6"/>
                  </a:solidFill>
                </a:rPr>
                <a:t>J/Kg/°C =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189082-BFC4-F245-BBF8-D682E0F3A5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9848" y="3216424"/>
              <a:ext cx="685440" cy="1612"/>
            </a:xfrm>
            <a:prstGeom prst="line">
              <a:avLst/>
            </a:prstGeom>
            <a:ln w="25400">
              <a:solidFill>
                <a:srgbClr val="38D4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DAA9AB-41BD-F349-B0AC-6F9386ADBE1F}"/>
                </a:ext>
              </a:extLst>
            </p:cNvPr>
            <p:cNvSpPr txBox="1"/>
            <p:nvPr/>
          </p:nvSpPr>
          <p:spPr>
            <a:xfrm>
              <a:off x="4783254" y="3848471"/>
              <a:ext cx="861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8D4D6"/>
                  </a:solidFill>
                </a:rPr>
                <a:t>SHC =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276A5E-EA4D-F347-B70A-8BD23CDCABC0}"/>
                </a:ext>
              </a:extLst>
            </p:cNvPr>
            <p:cNvSpPr txBox="1"/>
            <p:nvPr/>
          </p:nvSpPr>
          <p:spPr>
            <a:xfrm>
              <a:off x="5432897" y="3652191"/>
              <a:ext cx="1170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Total energy 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D28214D-6CE5-C241-B26D-F8E7C375739B}"/>
                </a:ext>
              </a:extLst>
            </p:cNvPr>
            <p:cNvCxnSpPr>
              <a:cxnSpLocks/>
            </p:cNvCxnSpPr>
            <p:nvPr/>
          </p:nvCxnSpPr>
          <p:spPr>
            <a:xfrm>
              <a:off x="5516777" y="3986971"/>
              <a:ext cx="898135" cy="0"/>
            </a:xfrm>
            <a:prstGeom prst="line">
              <a:avLst/>
            </a:prstGeom>
            <a:ln w="25400">
              <a:solidFill>
                <a:srgbClr val="38D4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2B0691-C5DE-5640-8B38-233441217C76}"/>
                </a:ext>
              </a:extLst>
            </p:cNvPr>
            <p:cNvSpPr txBox="1"/>
            <p:nvPr/>
          </p:nvSpPr>
          <p:spPr>
            <a:xfrm>
              <a:off x="5203364" y="3992695"/>
              <a:ext cx="1465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mass  X  temp.</a:t>
              </a:r>
            </a:p>
            <a:p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                 change 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F214EA-8C5A-F447-BBCE-908C1B63D62D}"/>
              </a:ext>
            </a:extLst>
          </p:cNvPr>
          <p:cNvGrpSpPr/>
          <p:nvPr/>
        </p:nvGrpSpPr>
        <p:grpSpPr>
          <a:xfrm>
            <a:off x="4933938" y="2602496"/>
            <a:ext cx="1674833" cy="969496"/>
            <a:chOff x="5047086" y="2549665"/>
            <a:chExt cx="1582915" cy="9694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18BC4D-C75A-4146-B89E-5C0C89CD7BBD}"/>
                </a:ext>
              </a:extLst>
            </p:cNvPr>
            <p:cNvSpPr txBox="1"/>
            <p:nvPr/>
          </p:nvSpPr>
          <p:spPr>
            <a:xfrm>
              <a:off x="5047086" y="2549665"/>
              <a:ext cx="1582915" cy="9694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6ADB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Energy = power x time</a:t>
              </a:r>
            </a:p>
            <a:p>
              <a:endPara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endParaRPr>
            </a:p>
            <a:p>
              <a:endPara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endParaRPr>
            </a:p>
            <a:p>
              <a:r>
                <a:rPr lang="en-GB" sz="1100" b="1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Energy or Work Done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C62494-2945-DA45-B894-75884B88F7DD}"/>
                </a:ext>
              </a:extLst>
            </p:cNvPr>
            <p:cNvSpPr txBox="1"/>
            <p:nvPr/>
          </p:nvSpPr>
          <p:spPr>
            <a:xfrm>
              <a:off x="5142677" y="2948107"/>
              <a:ext cx="495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E   =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0352AE-6CD8-F145-8357-918C7BA31903}"/>
                </a:ext>
              </a:extLst>
            </p:cNvPr>
            <p:cNvSpPr txBox="1"/>
            <p:nvPr/>
          </p:nvSpPr>
          <p:spPr>
            <a:xfrm>
              <a:off x="5572395" y="2952800"/>
              <a:ext cx="8612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      P  X  t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1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563AFD5-4E18-D74F-A46C-961C23DAE901}"/>
              </a:ext>
            </a:extLst>
          </p:cNvPr>
          <p:cNvSpPr/>
          <p:nvPr/>
        </p:nvSpPr>
        <p:spPr>
          <a:xfrm>
            <a:off x="2960260" y="1361047"/>
            <a:ext cx="3174684" cy="361796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1"/>
                </a:solidFill>
                <a:latin typeface="Arial Rounded MT" charset="0"/>
                <a:ea typeface="Arial Rounded MT" charset="0"/>
                <a:cs typeface="Arial Rounded MT" charset="0"/>
              </a:rPr>
              <a:t>Teacher answers</a:t>
            </a:r>
          </a:p>
        </p:txBody>
      </p:sp>
      <p:graphicFrame>
        <p:nvGraphicFramePr>
          <p:cNvPr id="3" name="Google Shape;117;p4">
            <a:extLst>
              <a:ext uri="{FF2B5EF4-FFF2-40B4-BE49-F238E27FC236}">
                <a16:creationId xmlns:a16="http://schemas.microsoft.com/office/drawing/2014/main" id="{C19C078E-54E5-D242-B9E6-1ABDB48F3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426898"/>
              </p:ext>
            </p:extLst>
          </p:nvPr>
        </p:nvGraphicFramePr>
        <p:xfrm>
          <a:off x="371152" y="1716405"/>
          <a:ext cx="5769714" cy="39091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4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869">
                  <a:extLst>
                    <a:ext uri="{9D8B030D-6E8A-4147-A177-3AD203B41FA5}">
                      <a16:colId xmlns:a16="http://schemas.microsoft.com/office/drawing/2014/main" val="3982538167"/>
                    </a:ext>
                  </a:extLst>
                </a:gridCol>
                <a:gridCol w="1035370">
                  <a:extLst>
                    <a:ext uri="{9D8B030D-6E8A-4147-A177-3AD203B41FA5}">
                      <a16:colId xmlns:a16="http://schemas.microsoft.com/office/drawing/2014/main" val="3540999506"/>
                    </a:ext>
                  </a:extLst>
                </a:gridCol>
                <a:gridCol w="1265451">
                  <a:extLst>
                    <a:ext uri="{9D8B030D-6E8A-4147-A177-3AD203B41FA5}">
                      <a16:colId xmlns:a16="http://schemas.microsoft.com/office/drawing/2014/main" val="3225843510"/>
                    </a:ext>
                  </a:extLst>
                </a:gridCol>
                <a:gridCol w="1538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9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Time (s)</a:t>
                      </a: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Potential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Difference (V)</a:t>
                      </a: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Current (A)</a:t>
                      </a: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Energy Transferred (J)</a:t>
                      </a:r>
                      <a:endParaRPr sz="12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Temperature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°C)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65117"/>
                  </a:ext>
                </a:extLst>
              </a:tr>
              <a:tr h="2738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239817"/>
                  </a:ext>
                </a:extLst>
              </a:tr>
              <a:tr h="2738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813280"/>
                  </a:ext>
                </a:extLst>
              </a:tr>
              <a:tr h="2738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44801"/>
                  </a:ext>
                </a:extLst>
              </a:tr>
              <a:tr h="2738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568764"/>
                  </a:ext>
                </a:extLst>
              </a:tr>
              <a:tr h="2738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19444"/>
                  </a:ext>
                </a:extLst>
              </a:tr>
              <a:tr h="2738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09662"/>
                  </a:ext>
                </a:extLst>
              </a:tr>
              <a:tr h="2738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418430"/>
                  </a:ext>
                </a:extLst>
              </a:tr>
              <a:tr h="2738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540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39902"/>
                  </a:ext>
                </a:extLst>
              </a:tr>
              <a:tr h="2738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07263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882CC522-62EE-7C4E-9EDA-2724CE9A1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629" y="5222661"/>
            <a:ext cx="5489978" cy="3934743"/>
          </a:xfrm>
          <a:prstGeom prst="rect">
            <a:avLst/>
          </a:prstGeom>
          <a:ln>
            <a:solidFill>
              <a:srgbClr val="16ADBF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F85FCB-98AF-7743-9DE0-B972E6015D2E}"/>
              </a:ext>
            </a:extLst>
          </p:cNvPr>
          <p:cNvSpPr txBox="1"/>
          <p:nvPr/>
        </p:nvSpPr>
        <p:spPr>
          <a:xfrm>
            <a:off x="2407614" y="9137277"/>
            <a:ext cx="4483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Energy transferred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6BA427-4C59-E344-A50D-F11AD607A60B}"/>
              </a:ext>
            </a:extLst>
          </p:cNvPr>
          <p:cNvSpPr/>
          <p:nvPr/>
        </p:nvSpPr>
        <p:spPr>
          <a:xfrm>
            <a:off x="5342341" y="9070839"/>
            <a:ext cx="499659" cy="33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(J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D4DAF5-B0EE-124F-BD3D-2F468382F307}"/>
              </a:ext>
            </a:extLst>
          </p:cNvPr>
          <p:cNvGrpSpPr/>
          <p:nvPr/>
        </p:nvGrpSpPr>
        <p:grpSpPr>
          <a:xfrm>
            <a:off x="415590" y="5905633"/>
            <a:ext cx="426079" cy="1803400"/>
            <a:chOff x="429790" y="5853655"/>
            <a:chExt cx="426079" cy="18034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C421CA-7A02-F34E-9EA9-D629F59BD26F}"/>
                </a:ext>
              </a:extLst>
            </p:cNvPr>
            <p:cNvSpPr txBox="1"/>
            <p:nvPr/>
          </p:nvSpPr>
          <p:spPr>
            <a:xfrm>
              <a:off x="486537" y="5853655"/>
              <a:ext cx="369332" cy="18034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Temperature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E7F196-152E-FF46-8B4E-53F8ECBF4241}"/>
                </a:ext>
              </a:extLst>
            </p:cNvPr>
            <p:cNvSpPr/>
            <p:nvPr/>
          </p:nvSpPr>
          <p:spPr>
            <a:xfrm>
              <a:off x="429790" y="6214190"/>
              <a:ext cx="426079" cy="446052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(</a:t>
              </a:r>
              <a:r>
                <a:rPr lang="en-US" sz="1200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°C)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8FBF2B-5D54-A54B-B940-3A281CE935A6}"/>
              </a:ext>
            </a:extLst>
          </p:cNvPr>
          <p:cNvSpPr txBox="1"/>
          <p:nvPr/>
        </p:nvSpPr>
        <p:spPr>
          <a:xfrm>
            <a:off x="366603" y="1407559"/>
            <a:ext cx="2591728" cy="276999"/>
          </a:xfrm>
          <a:prstGeom prst="rect">
            <a:avLst/>
          </a:prstGeom>
          <a:solidFill>
            <a:schemeClr val="bg1"/>
          </a:solidFill>
          <a:ln>
            <a:solidFill>
              <a:srgbClr val="16ADB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Calculate the SHC to 3 sig. fig.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14A7CB-98A4-8B40-812C-74FD2BAD2755}"/>
              </a:ext>
            </a:extLst>
          </p:cNvPr>
          <p:cNvSpPr/>
          <p:nvPr/>
        </p:nvSpPr>
        <p:spPr>
          <a:xfrm>
            <a:off x="1277874" y="3058834"/>
            <a:ext cx="2063056" cy="563425"/>
          </a:xfrm>
          <a:prstGeom prst="rect">
            <a:avLst/>
          </a:prstGeom>
          <a:solidFill>
            <a:schemeClr val="bg1"/>
          </a:solidFill>
          <a:ln>
            <a:solidFill>
              <a:srgbClr val="16ADBF"/>
            </a:solidFill>
          </a:ln>
        </p:spPr>
        <p:txBody>
          <a:bodyPr wrap="square" lIns="51435" tIns="25718" rIns="51435" bIns="25718">
            <a:spAutoFit/>
          </a:bodyPr>
          <a:lstStyle/>
          <a:p>
            <a:r>
              <a:rPr lang="en-US" sz="1108" b="1" u="sng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Reproducible </a:t>
            </a:r>
            <a:r>
              <a:rPr lang="en-US" sz="1108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- if another person or group has the same result.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574FD-AF9C-5040-86DE-D31904F1AABD}"/>
              </a:ext>
            </a:extLst>
          </p:cNvPr>
          <p:cNvSpPr/>
          <p:nvPr/>
        </p:nvSpPr>
        <p:spPr>
          <a:xfrm>
            <a:off x="4043703" y="2715583"/>
            <a:ext cx="1741362" cy="733920"/>
          </a:xfrm>
          <a:prstGeom prst="rect">
            <a:avLst/>
          </a:prstGeom>
          <a:solidFill>
            <a:schemeClr val="lt1"/>
          </a:solidFill>
          <a:ln>
            <a:solidFill>
              <a:srgbClr val="16ADBF"/>
            </a:solidFill>
          </a:ln>
        </p:spPr>
        <p:txBody>
          <a:bodyPr wrap="square" lIns="51435" tIns="25718" rIns="51435" bIns="25718">
            <a:spAutoFit/>
          </a:bodyPr>
          <a:lstStyle/>
          <a:p>
            <a:r>
              <a:rPr lang="en-US" sz="1108" b="1" u="sng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Accuracy - </a:t>
            </a:r>
            <a:r>
              <a:rPr lang="en-US" sz="1108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values close to the true value. An explanation as to why it was a fair test.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FDAC2B-7D4C-F04A-817D-F9F00DF6A750}"/>
              </a:ext>
            </a:extLst>
          </p:cNvPr>
          <p:cNvSpPr/>
          <p:nvPr/>
        </p:nvSpPr>
        <p:spPr>
          <a:xfrm>
            <a:off x="3496119" y="3622259"/>
            <a:ext cx="2638825" cy="392929"/>
          </a:xfrm>
          <a:prstGeom prst="rect">
            <a:avLst/>
          </a:prstGeom>
          <a:solidFill>
            <a:schemeClr val="lt1"/>
          </a:solidFill>
          <a:ln>
            <a:solidFill>
              <a:srgbClr val="16ADBF"/>
            </a:solidFill>
          </a:ln>
        </p:spPr>
        <p:txBody>
          <a:bodyPr wrap="square" lIns="51435" tIns="25718" rIns="51435" bIns="25718">
            <a:spAutoFit/>
          </a:bodyPr>
          <a:lstStyle/>
          <a:p>
            <a:r>
              <a:rPr lang="en-US" sz="1108" b="1" u="sng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Repeatable</a:t>
            </a:r>
            <a:r>
              <a:rPr lang="en-US" sz="1108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 - have the same results been obtained in the experiment?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7C73E7-4AB5-EA4A-8D5E-FA58E8AF374A}"/>
              </a:ext>
            </a:extLst>
          </p:cNvPr>
          <p:cNvSpPr/>
          <p:nvPr/>
        </p:nvSpPr>
        <p:spPr>
          <a:xfrm>
            <a:off x="1352505" y="4018653"/>
            <a:ext cx="2063056" cy="563425"/>
          </a:xfrm>
          <a:prstGeom prst="rect">
            <a:avLst/>
          </a:prstGeom>
          <a:solidFill>
            <a:schemeClr val="lt1"/>
          </a:solidFill>
          <a:ln>
            <a:solidFill>
              <a:srgbClr val="16ADBF"/>
            </a:solidFill>
          </a:ln>
        </p:spPr>
        <p:txBody>
          <a:bodyPr wrap="square" lIns="51435" tIns="25718" rIns="51435" bIns="25718">
            <a:spAutoFit/>
          </a:bodyPr>
          <a:lstStyle/>
          <a:p>
            <a:r>
              <a:rPr lang="en-US" sz="1108" b="1" u="sng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Precision-data</a:t>
            </a:r>
            <a:r>
              <a:rPr lang="en-US" sz="1108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  - there is the smallest spread about the mean.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F3CA92-8EA5-2540-BBFC-02D7846F1FE7}"/>
              </a:ext>
            </a:extLst>
          </p:cNvPr>
          <p:cNvSpPr txBox="1">
            <a:spLocks/>
          </p:cNvSpPr>
          <p:nvPr/>
        </p:nvSpPr>
        <p:spPr>
          <a:xfrm>
            <a:off x="1333629" y="5319646"/>
            <a:ext cx="2353254" cy="937385"/>
          </a:xfrm>
          <a:prstGeom prst="rect">
            <a:avLst/>
          </a:prstGeom>
          <a:solidFill>
            <a:schemeClr val="bg1"/>
          </a:solidFill>
          <a:ln>
            <a:solidFill>
              <a:srgbClr val="16ADB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The student graph should show the relationship between variables, </a:t>
            </a:r>
            <a:r>
              <a:rPr lang="en-US" sz="1200" b="1" u="sng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no points, but the axes are labelled and normally to scale</a:t>
            </a:r>
            <a:r>
              <a:rPr lang="en-US" sz="1200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. </a:t>
            </a:r>
            <a:endParaRPr lang="en-GB" sz="1200" dirty="0">
              <a:solidFill>
                <a:srgbClr val="38D4D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B6DE2F-D590-9B4F-A08C-020CCECA6AE3}"/>
              </a:ext>
            </a:extLst>
          </p:cNvPr>
          <p:cNvSpPr/>
          <p:nvPr/>
        </p:nvSpPr>
        <p:spPr>
          <a:xfrm>
            <a:off x="3857931" y="5370374"/>
            <a:ext cx="2606091" cy="421270"/>
          </a:xfrm>
          <a:prstGeom prst="rect">
            <a:avLst/>
          </a:prstGeom>
          <a:solidFill>
            <a:schemeClr val="bg1"/>
          </a:solidFill>
          <a:ln>
            <a:solidFill>
              <a:srgbClr val="16ADBF"/>
            </a:solidFill>
          </a:ln>
        </p:spPr>
        <p:txBody>
          <a:bodyPr wrap="square" lIns="51435" tIns="25718" rIns="51435" bIns="25718">
            <a:spAutoFit/>
          </a:bodyPr>
          <a:lstStyle/>
          <a:p>
            <a:r>
              <a:rPr lang="en-US" sz="1200" b="1" u="sng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Zero error </a:t>
            </a:r>
            <a:r>
              <a:rPr lang="en-US" sz="1200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- False reading when the true value should be zero (0).</a:t>
            </a:r>
            <a:r>
              <a:rPr lang="en-US" sz="1108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5C455C-1A32-AC4D-99B6-E01026F12454}"/>
              </a:ext>
            </a:extLst>
          </p:cNvPr>
          <p:cNvSpPr/>
          <p:nvPr/>
        </p:nvSpPr>
        <p:spPr>
          <a:xfrm>
            <a:off x="3857931" y="6036855"/>
            <a:ext cx="2606091" cy="1713932"/>
          </a:xfrm>
          <a:prstGeom prst="rect">
            <a:avLst/>
          </a:prstGeom>
          <a:solidFill>
            <a:schemeClr val="bg1"/>
          </a:solidFill>
          <a:ln>
            <a:solidFill>
              <a:srgbClr val="16ADBF"/>
            </a:solidFill>
          </a:ln>
        </p:spPr>
        <p:txBody>
          <a:bodyPr wrap="square" lIns="51435" tIns="25718" rIns="51435" bIns="25718">
            <a:spAutoFit/>
          </a:bodyPr>
          <a:lstStyle/>
          <a:p>
            <a:r>
              <a:rPr lang="en-US" sz="1200" b="1" u="sng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Systematic error </a:t>
            </a:r>
            <a:r>
              <a:rPr lang="en-US" sz="1200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- Measurements that are different from the true value by a consistent amount each time. It will not change if the experiment is repeated. If systematic error occurs a different set of equipment should be tried, or a new technique and the results compared.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3EDB32-C7D5-794E-A419-73A5DAE38F9A}"/>
              </a:ext>
            </a:extLst>
          </p:cNvPr>
          <p:cNvSpPr/>
          <p:nvPr/>
        </p:nvSpPr>
        <p:spPr>
          <a:xfrm>
            <a:off x="3857931" y="7994180"/>
            <a:ext cx="2606092" cy="790602"/>
          </a:xfrm>
          <a:prstGeom prst="rect">
            <a:avLst/>
          </a:prstGeom>
          <a:solidFill>
            <a:schemeClr val="bg1"/>
          </a:solidFill>
          <a:ln>
            <a:solidFill>
              <a:srgbClr val="16ADBF"/>
            </a:solidFill>
          </a:ln>
        </p:spPr>
        <p:txBody>
          <a:bodyPr wrap="square" lIns="51435" tIns="25718" rIns="51435" bIns="25718">
            <a:spAutoFit/>
          </a:bodyPr>
          <a:lstStyle/>
          <a:p>
            <a:r>
              <a:rPr lang="en-US" sz="1200" b="1" u="sng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Measurement error </a:t>
            </a:r>
            <a:r>
              <a:rPr lang="en-US" sz="1200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- Measurements that display difference between our values and the true value.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8FC39E-AB96-444A-A8C0-BACDD18EB646}"/>
              </a:ext>
            </a:extLst>
          </p:cNvPr>
          <p:cNvSpPr/>
          <p:nvPr/>
        </p:nvSpPr>
        <p:spPr>
          <a:xfrm>
            <a:off x="1333629" y="6397488"/>
            <a:ext cx="2353255" cy="2623091"/>
          </a:xfrm>
          <a:prstGeom prst="rect">
            <a:avLst/>
          </a:prstGeom>
          <a:solidFill>
            <a:schemeClr val="bg1"/>
          </a:solidFill>
          <a:ln>
            <a:solidFill>
              <a:srgbClr val="16ADBF"/>
            </a:solidFill>
          </a:ln>
        </p:spPr>
        <p:txBody>
          <a:bodyPr wrap="square" lIns="51435" tIns="25718" rIns="51435" bIns="25718">
            <a:spAutoFit/>
          </a:bodyPr>
          <a:lstStyle/>
          <a:p>
            <a:r>
              <a:rPr lang="en-US" sz="1108" b="1" u="sng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Validity and conclusions </a:t>
            </a:r>
            <a:r>
              <a:rPr lang="en-US" sz="1108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– </a:t>
            </a:r>
          </a:p>
          <a:p>
            <a:r>
              <a:rPr lang="en-US" sz="1200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The experiment </a:t>
            </a:r>
            <a:r>
              <a:rPr lang="en-US" sz="1200" b="1" u="sng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only</a:t>
            </a:r>
            <a:r>
              <a:rPr lang="en-US" sz="1200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 changed the work done and measured the temperature.</a:t>
            </a:r>
          </a:p>
          <a:p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Variables were controlled i.e., </a:t>
            </a:r>
            <a:r>
              <a:rPr lang="en-US" sz="1200" b="1" dirty="0">
                <a:ln w="0"/>
                <a:solidFill>
                  <a:srgbClr val="38D4D6"/>
                </a:solidFill>
                <a:latin typeface="Arial Rounded MT Bold" panose="020F0704030504030204" pitchFamily="34" charset="77"/>
              </a:rPr>
              <a:t>mass and material of the block</a:t>
            </a:r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. Systematic errors; potentially, an air gap between the thermometer and the material. </a:t>
            </a:r>
          </a:p>
          <a:p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Validity can be improved by repeating the experiment.</a:t>
            </a:r>
          </a:p>
          <a:p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The hypothesis was answered.</a:t>
            </a:r>
          </a:p>
        </p:txBody>
      </p:sp>
    </p:spTree>
    <p:extLst>
      <p:ext uri="{BB962C8B-B14F-4D97-AF65-F5344CB8AC3E}">
        <p14:creationId xmlns:p14="http://schemas.microsoft.com/office/powerpoint/2010/main" val="15788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605</Words>
  <Application>Microsoft Office PowerPoint</Application>
  <PresentationFormat>A4 Paper (210x297 mm)</PresentationFormat>
  <Paragraphs>83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Debney</dc:creator>
  <cp:lastModifiedBy>Developing Experts</cp:lastModifiedBy>
  <cp:revision>19</cp:revision>
  <dcterms:created xsi:type="dcterms:W3CDTF">2022-04-04T12:23:53Z</dcterms:created>
  <dcterms:modified xsi:type="dcterms:W3CDTF">2022-07-28T09:16:30Z</dcterms:modified>
</cp:coreProperties>
</file>