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 showGuides="1">
      <p:cViewPr>
        <p:scale>
          <a:sx n="140" d="100"/>
          <a:sy n="140" d="100"/>
        </p:scale>
        <p:origin x="1784" y="-3544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ED06C-1FC3-4075-B6FA-1693D5D47615}" type="datetimeFigureOut">
              <a:rPr lang="en-GB" smtClean="0"/>
              <a:t>02/09/2023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1EFA2-BDE6-4F4A-B12F-8E64AB3B84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6085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ED06C-1FC3-4075-B6FA-1693D5D47615}" type="datetimeFigureOut">
              <a:rPr lang="en-GB" smtClean="0"/>
              <a:t>02/09/2023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1EFA2-BDE6-4F4A-B12F-8E64AB3B84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9864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ED06C-1FC3-4075-B6FA-1693D5D47615}" type="datetimeFigureOut">
              <a:rPr lang="en-GB" smtClean="0"/>
              <a:t>02/09/2023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1EFA2-BDE6-4F4A-B12F-8E64AB3B84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8121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ED06C-1FC3-4075-B6FA-1693D5D47615}" type="datetimeFigureOut">
              <a:rPr lang="en-GB" smtClean="0"/>
              <a:t>02/09/2023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1EFA2-BDE6-4F4A-B12F-8E64AB3B84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633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ED06C-1FC3-4075-B6FA-1693D5D47615}" type="datetimeFigureOut">
              <a:rPr lang="en-GB" smtClean="0"/>
              <a:t>02/09/2023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1EFA2-BDE6-4F4A-B12F-8E64AB3B84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2085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ED06C-1FC3-4075-B6FA-1693D5D47615}" type="datetimeFigureOut">
              <a:rPr lang="en-GB" smtClean="0"/>
              <a:t>02/09/2023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1EFA2-BDE6-4F4A-B12F-8E64AB3B84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8792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ED06C-1FC3-4075-B6FA-1693D5D47615}" type="datetimeFigureOut">
              <a:rPr lang="en-GB" smtClean="0"/>
              <a:t>02/09/2023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1EFA2-BDE6-4F4A-B12F-8E64AB3B84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2154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ED06C-1FC3-4075-B6FA-1693D5D47615}" type="datetimeFigureOut">
              <a:rPr lang="en-GB" smtClean="0"/>
              <a:t>02/09/2023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1EFA2-BDE6-4F4A-B12F-8E64AB3B84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5795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ED06C-1FC3-4075-B6FA-1693D5D47615}" type="datetimeFigureOut">
              <a:rPr lang="en-GB" smtClean="0"/>
              <a:t>02/09/2023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1EFA2-BDE6-4F4A-B12F-8E64AB3B84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8622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ED06C-1FC3-4075-B6FA-1693D5D47615}" type="datetimeFigureOut">
              <a:rPr lang="en-GB" smtClean="0"/>
              <a:t>02/09/2023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1EFA2-BDE6-4F4A-B12F-8E64AB3B84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5084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ED06C-1FC3-4075-B6FA-1693D5D47615}" type="datetimeFigureOut">
              <a:rPr lang="en-GB" smtClean="0"/>
              <a:t>02/09/2023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1EFA2-BDE6-4F4A-B12F-8E64AB3B84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6863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BED06C-1FC3-4075-B6FA-1693D5D47615}" type="datetimeFigureOut">
              <a:rPr lang="en-GB" smtClean="0"/>
              <a:t>02/09/2023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51EFA2-BDE6-4F4A-B12F-8E64AB3B84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0637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4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6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microsoft.com/office/2007/relationships/hdphoto" Target="../media/hdphoto5.wdp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110F92A-61CF-82E3-91E8-430777D808AE}"/>
              </a:ext>
            </a:extLst>
          </p:cNvPr>
          <p:cNvSpPr/>
          <p:nvPr/>
        </p:nvSpPr>
        <p:spPr>
          <a:xfrm>
            <a:off x="-2" y="9609205"/>
            <a:ext cx="6858002" cy="296795"/>
          </a:xfrm>
          <a:prstGeom prst="rect">
            <a:avLst/>
          </a:prstGeom>
          <a:solidFill>
            <a:srgbClr val="130E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5D36C1-DDA1-F8E3-1F7C-DB696AD00C25}"/>
              </a:ext>
            </a:extLst>
          </p:cNvPr>
          <p:cNvSpPr txBox="1"/>
          <p:nvPr/>
        </p:nvSpPr>
        <p:spPr>
          <a:xfrm>
            <a:off x="3761872" y="9678702"/>
            <a:ext cx="29425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Developing Experts Copyright 2023 All Rights Reserved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908D64-41E3-743F-8999-3A94458A87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14" t="13379" r="3460" b="3635"/>
          <a:stretch/>
        </p:blipFill>
        <p:spPr>
          <a:xfrm>
            <a:off x="0" y="0"/>
            <a:ext cx="6858000" cy="133256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08036B4-632B-CA19-A409-E93EF1567EB0}"/>
              </a:ext>
            </a:extLst>
          </p:cNvPr>
          <p:cNvSpPr txBox="1"/>
          <p:nvPr/>
        </p:nvSpPr>
        <p:spPr>
          <a:xfrm>
            <a:off x="1020903" y="193035"/>
            <a:ext cx="474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Mission Assignment: Explain the causes and effects of electrical resistance 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C349C3-50F8-D586-4DDF-79F6BC947715}"/>
              </a:ext>
            </a:extLst>
          </p:cNvPr>
          <p:cNvSpPr txBox="1"/>
          <p:nvPr/>
        </p:nvSpPr>
        <p:spPr>
          <a:xfrm>
            <a:off x="4448232" y="841825"/>
            <a:ext cx="8354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KS3-22-04</a:t>
            </a:r>
          </a:p>
        </p:txBody>
      </p:sp>
      <p:pic>
        <p:nvPicPr>
          <p:cNvPr id="10" name="Picture 9" descr="Logo, icon&#10;&#10;Description automatically generated">
            <a:extLst>
              <a:ext uri="{FF2B5EF4-FFF2-40B4-BE49-F238E27FC236}">
                <a16:creationId xmlns:a16="http://schemas.microsoft.com/office/drawing/2014/main" id="{665DF2C6-1728-648F-7BE2-445901AEA9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5032" y="224628"/>
            <a:ext cx="615703" cy="61570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7DBA26F1-F6F9-3D18-5505-A3BE851A0F25}"/>
              </a:ext>
            </a:extLst>
          </p:cNvPr>
          <p:cNvSpPr txBox="1"/>
          <p:nvPr/>
        </p:nvSpPr>
        <p:spPr>
          <a:xfrm>
            <a:off x="153530" y="1519687"/>
            <a:ext cx="65693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In this experiment, you will be measuring the resistance of a wire when you change the length. There are three possible methods, depending on the equipment you have available. </a:t>
            </a:r>
            <a:endParaRPr lang="en-US" sz="1200" dirty="0">
              <a:solidFill>
                <a:srgbClr val="002060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80322FAA-03F3-6200-8EFF-5128FB282BB7}"/>
              </a:ext>
            </a:extLst>
          </p:cNvPr>
          <p:cNvSpPr/>
          <p:nvPr/>
        </p:nvSpPr>
        <p:spPr>
          <a:xfrm>
            <a:off x="135082" y="1421460"/>
            <a:ext cx="6569388" cy="816049"/>
          </a:xfrm>
          <a:prstGeom prst="round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2B7F8A6-B18C-CC52-68B5-938AD0ABE97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3530" y="2353143"/>
            <a:ext cx="3137919" cy="1425178"/>
          </a:xfrm>
          <a:prstGeom prst="roundRect">
            <a:avLst>
              <a:gd name="adj" fmla="val 4966"/>
            </a:avLst>
          </a:prstGeom>
          <a:ln w="28575">
            <a:solidFill>
              <a:srgbClr val="002060"/>
            </a:solidFill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F656A06E-B468-6AB3-F69E-B171D4471C44}"/>
              </a:ext>
            </a:extLst>
          </p:cNvPr>
          <p:cNvSpPr txBox="1"/>
          <p:nvPr/>
        </p:nvSpPr>
        <p:spPr>
          <a:xfrm>
            <a:off x="3438224" y="2353143"/>
            <a:ext cx="335975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Equipment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Meter ruler with a thin uninsulated wire secured to it with masking tape (copper or constantan)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Connecting wires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Crocodile clips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Ohmmeter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C2A9148-0756-AAC5-AACA-44A44A4E5248}"/>
              </a:ext>
            </a:extLst>
          </p:cNvPr>
          <p:cNvSpPr/>
          <p:nvPr/>
        </p:nvSpPr>
        <p:spPr>
          <a:xfrm>
            <a:off x="3428999" y="2340316"/>
            <a:ext cx="3293919" cy="1438005"/>
          </a:xfrm>
          <a:prstGeom prst="round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7BE81DA-798C-12F6-526F-0CD56FE7B95C}"/>
              </a:ext>
            </a:extLst>
          </p:cNvPr>
          <p:cNvSpPr txBox="1"/>
          <p:nvPr/>
        </p:nvSpPr>
        <p:spPr>
          <a:xfrm>
            <a:off x="125256" y="4039722"/>
            <a:ext cx="462741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Method 1  - Ohmmeter </a:t>
            </a:r>
          </a:p>
          <a:p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This is the simplest method and requires no power source.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Connect the 0cm end-mounted wire to the ohmmeter.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Place the other connecting wire from the ohmmeter on the mounted wire at the 20cm mark. Press firmly or grip with the crocodile clips, as the wire may have a layer of oxidised metal on it preventing electrical conduction. 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Record the reading from the ohmmeter. 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Completely remove the connecting wire from the wire on the ruler to take a second reading and repeat this again for a third reading. The three readings will be averaged when you process your results.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Repeat steps 2-3 placing the connecting wire at different distances along the wire (every 20cm up to 100cm).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ED906EE2-52DC-E642-0B98-806A4B91194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4320000" y="4721406"/>
            <a:ext cx="3137919" cy="1626000"/>
          </a:xfrm>
          <a:prstGeom prst="roundRect">
            <a:avLst>
              <a:gd name="adj" fmla="val 4229"/>
            </a:avLst>
          </a:prstGeom>
          <a:ln w="28575">
            <a:solidFill>
              <a:srgbClr val="002060"/>
            </a:solidFill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6D746431-4078-54F3-1160-DAF38CA76F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0331258"/>
              </p:ext>
            </p:extLst>
          </p:nvPr>
        </p:nvGraphicFramePr>
        <p:xfrm>
          <a:off x="153531" y="7267485"/>
          <a:ext cx="6569387" cy="21666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215">
                  <a:extLst>
                    <a:ext uri="{9D8B030D-6E8A-4147-A177-3AD203B41FA5}">
                      <a16:colId xmlns:a16="http://schemas.microsoft.com/office/drawing/2014/main" val="3327169255"/>
                    </a:ext>
                  </a:extLst>
                </a:gridCol>
                <a:gridCol w="1299043">
                  <a:extLst>
                    <a:ext uri="{9D8B030D-6E8A-4147-A177-3AD203B41FA5}">
                      <a16:colId xmlns:a16="http://schemas.microsoft.com/office/drawing/2014/main" val="1263536179"/>
                    </a:ext>
                  </a:extLst>
                </a:gridCol>
                <a:gridCol w="1299043">
                  <a:extLst>
                    <a:ext uri="{9D8B030D-6E8A-4147-A177-3AD203B41FA5}">
                      <a16:colId xmlns:a16="http://schemas.microsoft.com/office/drawing/2014/main" val="1313735277"/>
                    </a:ext>
                  </a:extLst>
                </a:gridCol>
                <a:gridCol w="1299043">
                  <a:extLst>
                    <a:ext uri="{9D8B030D-6E8A-4147-A177-3AD203B41FA5}">
                      <a16:colId xmlns:a16="http://schemas.microsoft.com/office/drawing/2014/main" val="2268169309"/>
                    </a:ext>
                  </a:extLst>
                </a:gridCol>
                <a:gridCol w="1299043">
                  <a:extLst>
                    <a:ext uri="{9D8B030D-6E8A-4147-A177-3AD203B41FA5}">
                      <a16:colId xmlns:a16="http://schemas.microsoft.com/office/drawing/2014/main" val="3019411723"/>
                    </a:ext>
                  </a:extLst>
                </a:gridCol>
              </a:tblGrid>
              <a:tr h="286625">
                <a:tc rowSpan="2"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Length of wire (cm)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Resistance (</a:t>
                      </a:r>
                      <a:r>
                        <a:rPr lang="el-GR" sz="1200" b="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Ω</a:t>
                      </a:r>
                      <a:r>
                        <a:rPr lang="en-GB" sz="1200" b="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)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>
                        <a:solidFill>
                          <a:srgbClr val="16ADBF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>
                        <a:solidFill>
                          <a:srgbClr val="16ADBF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>
                        <a:solidFill>
                          <a:srgbClr val="16ADBF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915152"/>
                  </a:ext>
                </a:extLst>
              </a:tr>
              <a:tr h="301597">
                <a:tc vMerge="1"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rgbClr val="16ADBF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Reading 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Reading 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Reading 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Average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1488715"/>
                  </a:ext>
                </a:extLst>
              </a:tr>
              <a:tr h="299993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20</a:t>
                      </a:r>
                    </a:p>
                  </a:txBody>
                  <a:tcPr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1742576"/>
                  </a:ext>
                </a:extLst>
              </a:tr>
              <a:tr h="34705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40</a:t>
                      </a:r>
                    </a:p>
                  </a:txBody>
                  <a:tcPr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8807585"/>
                  </a:ext>
                </a:extLst>
              </a:tr>
              <a:tr h="313718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60</a:t>
                      </a:r>
                    </a:p>
                  </a:txBody>
                  <a:tcPr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7661142"/>
                  </a:ext>
                </a:extLst>
              </a:tr>
              <a:tr h="313717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80</a:t>
                      </a:r>
                    </a:p>
                  </a:txBody>
                  <a:tcPr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6248351"/>
                  </a:ext>
                </a:extLst>
              </a:tr>
              <a:tr h="303989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100</a:t>
                      </a:r>
                    </a:p>
                  </a:txBody>
                  <a:tcPr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5277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841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5AAAB0A-5B49-ACA2-35F6-42C040A16B1E}"/>
              </a:ext>
            </a:extLst>
          </p:cNvPr>
          <p:cNvSpPr/>
          <p:nvPr/>
        </p:nvSpPr>
        <p:spPr>
          <a:xfrm>
            <a:off x="-2" y="9609205"/>
            <a:ext cx="6858002" cy="296795"/>
          </a:xfrm>
          <a:prstGeom prst="rect">
            <a:avLst/>
          </a:prstGeom>
          <a:solidFill>
            <a:srgbClr val="130E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1628E1-8323-7FAE-85F3-45460363D3C1}"/>
              </a:ext>
            </a:extLst>
          </p:cNvPr>
          <p:cNvSpPr txBox="1"/>
          <p:nvPr/>
        </p:nvSpPr>
        <p:spPr>
          <a:xfrm>
            <a:off x="3761872" y="9678702"/>
            <a:ext cx="29425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Developing Experts Copyright 2023 All Rights Reserved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EF7C76-D534-A95F-2F13-640BB67D24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14" t="13379" r="3460" b="3635"/>
          <a:stretch/>
        </p:blipFill>
        <p:spPr>
          <a:xfrm>
            <a:off x="0" y="0"/>
            <a:ext cx="6858000" cy="133256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04F7965-4BC4-6C7E-E426-D1201344B0D1}"/>
              </a:ext>
            </a:extLst>
          </p:cNvPr>
          <p:cNvSpPr txBox="1"/>
          <p:nvPr/>
        </p:nvSpPr>
        <p:spPr>
          <a:xfrm>
            <a:off x="1020903" y="193035"/>
            <a:ext cx="474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Mission Assignment: Explain the causes and effects of electrical resistance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B5CE10-8CAC-FE2D-57FD-3C356C266271}"/>
              </a:ext>
            </a:extLst>
          </p:cNvPr>
          <p:cNvSpPr txBox="1"/>
          <p:nvPr/>
        </p:nvSpPr>
        <p:spPr>
          <a:xfrm>
            <a:off x="4448232" y="841825"/>
            <a:ext cx="8354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KS3-22-04</a:t>
            </a:r>
          </a:p>
        </p:txBody>
      </p:sp>
      <p:pic>
        <p:nvPicPr>
          <p:cNvPr id="7" name="Picture 6" descr="Logo, icon&#10;&#10;Description automatically generated">
            <a:extLst>
              <a:ext uri="{FF2B5EF4-FFF2-40B4-BE49-F238E27FC236}">
                <a16:creationId xmlns:a16="http://schemas.microsoft.com/office/drawing/2014/main" id="{25FE582C-B5EB-A627-F69D-07A1242604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5032" y="224628"/>
            <a:ext cx="615703" cy="61570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4579F72-E4AD-E506-B995-B8D90DD1488A}"/>
              </a:ext>
            </a:extLst>
          </p:cNvPr>
          <p:cNvSpPr txBox="1"/>
          <p:nvPr/>
        </p:nvSpPr>
        <p:spPr>
          <a:xfrm>
            <a:off x="153530" y="1519687"/>
            <a:ext cx="65693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In this experiment, you will be measuring the resistance of a wire when you change the length. There are three possible methods, depending on the equipment you have available. </a:t>
            </a:r>
            <a:endParaRPr lang="en-US" sz="1200" dirty="0">
              <a:solidFill>
                <a:srgbClr val="002060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4573349-EAB7-4F74-4E6A-4992057C5ABE}"/>
              </a:ext>
            </a:extLst>
          </p:cNvPr>
          <p:cNvSpPr/>
          <p:nvPr/>
        </p:nvSpPr>
        <p:spPr>
          <a:xfrm>
            <a:off x="135082" y="1421460"/>
            <a:ext cx="6569388" cy="816049"/>
          </a:xfrm>
          <a:prstGeom prst="round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844B152-8964-E28A-04EF-D52227AE5828}"/>
              </a:ext>
            </a:extLst>
          </p:cNvPr>
          <p:cNvGrpSpPr/>
          <p:nvPr/>
        </p:nvGrpSpPr>
        <p:grpSpPr>
          <a:xfrm>
            <a:off x="153530" y="2424634"/>
            <a:ext cx="3133835" cy="1564430"/>
            <a:chOff x="297900" y="2020189"/>
            <a:chExt cx="3137919" cy="1473878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4C2A5556-27ED-EA32-EC97-02A275CB12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1895" b="3795"/>
            <a:stretch/>
          </p:blipFill>
          <p:spPr>
            <a:xfrm rot="10800000">
              <a:off x="297900" y="2020189"/>
              <a:ext cx="3137919" cy="1473878"/>
            </a:xfrm>
            <a:prstGeom prst="roundRect">
              <a:avLst>
                <a:gd name="adj" fmla="val 5049"/>
              </a:avLst>
            </a:prstGeom>
            <a:ln w="28575">
              <a:solidFill>
                <a:srgbClr val="002060"/>
              </a:solidFill>
            </a:ln>
            <a:effectLst/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contourClr>
                <a:srgbClr val="969696"/>
              </a:contourClr>
            </a:sp3d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AB1A21A-9692-E40A-2747-EE1063B3695A}"/>
                </a:ext>
              </a:extLst>
            </p:cNvPr>
            <p:cNvSpPr txBox="1"/>
            <p:nvPr/>
          </p:nvSpPr>
          <p:spPr>
            <a:xfrm>
              <a:off x="994506" y="2691763"/>
              <a:ext cx="872355" cy="276999"/>
            </a:xfrm>
            <a:prstGeom prst="rect">
              <a:avLst/>
            </a:prstGeom>
            <a:solidFill>
              <a:srgbClr val="16ADBF"/>
            </a:solidFill>
            <a:ln w="28575">
              <a:solidFill>
                <a:srgbClr val="00206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>
                  <a:solidFill>
                    <a:schemeClr val="bg1"/>
                  </a:solidFill>
                  <a:latin typeface="Arial Rounded MT Bold" panose="020F0704030504030204" pitchFamily="34" charset="77"/>
                </a:rPr>
                <a:t>Ammeter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02694491-3C16-93D5-8800-A1CE1F130E1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66861" y="2802983"/>
              <a:ext cx="502436" cy="27279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05837FDA-0017-6B3F-5F45-F4D60D477FE6}"/>
              </a:ext>
            </a:extLst>
          </p:cNvPr>
          <p:cNvSpPr txBox="1"/>
          <p:nvPr/>
        </p:nvSpPr>
        <p:spPr>
          <a:xfrm>
            <a:off x="3438224" y="2424634"/>
            <a:ext cx="3429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Equipment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Meter ruler with a thin uninsulated wire mounted to it with masking tape (copper or constantan)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Connecting wires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Crocodile clips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2 cells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Voltmeter &amp; Ammeter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8FCFD0E-64BB-FD4A-F1C7-52A7CAB6E098}"/>
              </a:ext>
            </a:extLst>
          </p:cNvPr>
          <p:cNvSpPr/>
          <p:nvPr/>
        </p:nvSpPr>
        <p:spPr>
          <a:xfrm>
            <a:off x="3428999" y="2411860"/>
            <a:ext cx="3275471" cy="1577203"/>
          </a:xfrm>
          <a:prstGeom prst="round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F021249-1D5E-096D-444E-E2A6820FF531}"/>
              </a:ext>
            </a:extLst>
          </p:cNvPr>
          <p:cNvSpPr txBox="1"/>
          <p:nvPr/>
        </p:nvSpPr>
        <p:spPr>
          <a:xfrm>
            <a:off x="144306" y="4107116"/>
            <a:ext cx="656938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Method 2 -  Calculating resistance using a voltmeter and ammeter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Connect the two cells together in series and one end to the 0cm end of the mounted wire.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Using the voltmeter, measure the voltage across the cells. Record this below. If you don’t have access to a voltmeter, you can assume a voltage of 3V. Remember when measuring voltage, you place the voltmeter in parallel with the object you are measuring.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Place the ammeter in a series loop with the cells. Connect this to the connecting wire at the 20cm mark.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Record the reading from the ammeter. Then completely remove the connecting wire from the wire on the ruler to take a second reading and repeat this again for a third reading. The three readings will be averaged when you process your results.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Repeat steps 3-4 placing the connecting wire at different distances along the wire (every 20cm up to 100cm).</a:t>
            </a:r>
          </a:p>
          <a:p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To calculate the resistance of the wire, take your value for voltage and divide by your reading for current.</a:t>
            </a:r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D2F7DD79-891C-2363-E5A2-B716A7DFFB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4492981"/>
              </p:ext>
            </p:extLst>
          </p:nvPr>
        </p:nvGraphicFramePr>
        <p:xfrm>
          <a:off x="153530" y="7266926"/>
          <a:ext cx="3506452" cy="21988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1280">
                  <a:extLst>
                    <a:ext uri="{9D8B030D-6E8A-4147-A177-3AD203B41FA5}">
                      <a16:colId xmlns:a16="http://schemas.microsoft.com/office/drawing/2014/main" val="3327169255"/>
                    </a:ext>
                  </a:extLst>
                </a:gridCol>
                <a:gridCol w="1217586">
                  <a:extLst>
                    <a:ext uri="{9D8B030D-6E8A-4147-A177-3AD203B41FA5}">
                      <a16:colId xmlns:a16="http://schemas.microsoft.com/office/drawing/2014/main" val="1313735277"/>
                    </a:ext>
                  </a:extLst>
                </a:gridCol>
                <a:gridCol w="1217586">
                  <a:extLst>
                    <a:ext uri="{9D8B030D-6E8A-4147-A177-3AD203B41FA5}">
                      <a16:colId xmlns:a16="http://schemas.microsoft.com/office/drawing/2014/main" val="2268169309"/>
                    </a:ext>
                  </a:extLst>
                </a:gridCol>
              </a:tblGrid>
              <a:tr h="480357"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Length of </a:t>
                      </a:r>
                    </a:p>
                    <a:p>
                      <a:pPr algn="ctr"/>
                      <a:r>
                        <a:rPr lang="en-GB" sz="1200" b="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wire (cm)</a:t>
                      </a:r>
                    </a:p>
                  </a:txBody>
                  <a:tcPr anchor="b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Current (A)</a:t>
                      </a:r>
                    </a:p>
                  </a:txBody>
                  <a:tcPr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Resistance (</a:t>
                      </a:r>
                      <a:r>
                        <a:rPr lang="el-GR" sz="1200" b="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Ω</a:t>
                      </a:r>
                      <a:r>
                        <a:rPr lang="en-GB" sz="1200" b="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)</a:t>
                      </a:r>
                    </a:p>
                  </a:txBody>
                  <a:tcPr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9915152"/>
                  </a:ext>
                </a:extLst>
              </a:tr>
              <a:tr h="321186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20</a:t>
                      </a:r>
                    </a:p>
                  </a:txBody>
                  <a:tcPr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1742576"/>
                  </a:ext>
                </a:extLst>
              </a:tr>
              <a:tr h="400039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40</a:t>
                      </a:r>
                    </a:p>
                  </a:txBody>
                  <a:tcPr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8807585"/>
                  </a:ext>
                </a:extLst>
              </a:tr>
              <a:tr h="33588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60</a:t>
                      </a:r>
                    </a:p>
                  </a:txBody>
                  <a:tcPr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7661142"/>
                  </a:ext>
                </a:extLst>
              </a:tr>
              <a:tr h="335879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80</a:t>
                      </a:r>
                    </a:p>
                  </a:txBody>
                  <a:tcPr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6248351"/>
                  </a:ext>
                </a:extLst>
              </a:tr>
              <a:tr h="325464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100</a:t>
                      </a:r>
                    </a:p>
                  </a:txBody>
                  <a:tcPr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527720"/>
                  </a:ext>
                </a:extLst>
              </a:tr>
            </a:tbl>
          </a:graphicData>
        </a:graphic>
      </p:graphicFrame>
      <p:grpSp>
        <p:nvGrpSpPr>
          <p:cNvPr id="26" name="Group 25">
            <a:extLst>
              <a:ext uri="{FF2B5EF4-FFF2-40B4-BE49-F238E27FC236}">
                <a16:creationId xmlns:a16="http://schemas.microsoft.com/office/drawing/2014/main" id="{D0BFFDAB-6B90-6AF4-0374-842B8B1E0C76}"/>
              </a:ext>
            </a:extLst>
          </p:cNvPr>
          <p:cNvGrpSpPr/>
          <p:nvPr/>
        </p:nvGrpSpPr>
        <p:grpSpPr>
          <a:xfrm>
            <a:off x="3870372" y="7266926"/>
            <a:ext cx="2826689" cy="2208236"/>
            <a:chOff x="3554898" y="2064648"/>
            <a:chExt cx="3015118" cy="2365501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9F23164F-CB2D-D96A-193A-641CE1F6A7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554898" y="2064648"/>
              <a:ext cx="3015118" cy="2365501"/>
            </a:xfrm>
            <a:prstGeom prst="roundRect">
              <a:avLst>
                <a:gd name="adj" fmla="val 2763"/>
              </a:avLst>
            </a:prstGeom>
            <a:ln w="28575">
              <a:solidFill>
                <a:srgbClr val="002060"/>
              </a:solidFill>
            </a:ln>
            <a:effectLst/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contourClr>
                <a:srgbClr val="969696"/>
              </a:contourClr>
            </a:sp3d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D3FCBDD-8DFF-33E2-B4EB-B3EF98A4766C}"/>
                </a:ext>
              </a:extLst>
            </p:cNvPr>
            <p:cNvSpPr txBox="1"/>
            <p:nvPr/>
          </p:nvSpPr>
          <p:spPr>
            <a:xfrm>
              <a:off x="5491444" y="3484876"/>
              <a:ext cx="912750" cy="276999"/>
            </a:xfrm>
            <a:prstGeom prst="rect">
              <a:avLst/>
            </a:prstGeom>
            <a:solidFill>
              <a:srgbClr val="16ADBF"/>
            </a:solidFill>
            <a:ln w="28575">
              <a:solidFill>
                <a:srgbClr val="00206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>
                  <a:solidFill>
                    <a:schemeClr val="bg1"/>
                  </a:solidFill>
                  <a:latin typeface="Arial Rounded MT Bold" panose="020F0704030504030204" pitchFamily="34" charset="77"/>
                </a:rPr>
                <a:t>Voltmeter</a:t>
              </a: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8325F63E-84ED-7748-A607-48E9F9E3D6AF}"/>
                </a:ext>
              </a:extLst>
            </p:cNvPr>
            <p:cNvCxnSpPr>
              <a:cxnSpLocks/>
              <a:stCxn id="28" idx="1"/>
            </p:cNvCxnSpPr>
            <p:nvPr/>
          </p:nvCxnSpPr>
          <p:spPr>
            <a:xfrm flipH="1">
              <a:off x="4991141" y="3623376"/>
              <a:ext cx="500303" cy="281017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97829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3746FD9-993B-8E78-FB10-E67C076606FB}"/>
              </a:ext>
            </a:extLst>
          </p:cNvPr>
          <p:cNvSpPr/>
          <p:nvPr/>
        </p:nvSpPr>
        <p:spPr>
          <a:xfrm>
            <a:off x="-2" y="9609205"/>
            <a:ext cx="6858002" cy="296795"/>
          </a:xfrm>
          <a:prstGeom prst="rect">
            <a:avLst/>
          </a:prstGeom>
          <a:solidFill>
            <a:srgbClr val="130E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6253F3-46C9-07B5-64A9-135D7DEA051F}"/>
              </a:ext>
            </a:extLst>
          </p:cNvPr>
          <p:cNvSpPr txBox="1"/>
          <p:nvPr/>
        </p:nvSpPr>
        <p:spPr>
          <a:xfrm>
            <a:off x="3761872" y="9678702"/>
            <a:ext cx="29425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Developing Experts Copyright 2023 All Rights Reserved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008B83-2686-9D6C-1048-10B0B7BDF6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14" t="13379" r="3460" b="3635"/>
          <a:stretch/>
        </p:blipFill>
        <p:spPr>
          <a:xfrm>
            <a:off x="0" y="0"/>
            <a:ext cx="6858000" cy="133256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8340F70-0C8D-1F43-90BD-5E1B5426852B}"/>
              </a:ext>
            </a:extLst>
          </p:cNvPr>
          <p:cNvSpPr txBox="1"/>
          <p:nvPr/>
        </p:nvSpPr>
        <p:spPr>
          <a:xfrm>
            <a:off x="1020903" y="193035"/>
            <a:ext cx="474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Mission Assignment: Explain the causes and effects of electrical resistance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5589D4-9BE7-BE25-1209-02A6AC96BEFD}"/>
              </a:ext>
            </a:extLst>
          </p:cNvPr>
          <p:cNvSpPr txBox="1"/>
          <p:nvPr/>
        </p:nvSpPr>
        <p:spPr>
          <a:xfrm>
            <a:off x="4448232" y="841825"/>
            <a:ext cx="8354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KS3-22-04</a:t>
            </a:r>
          </a:p>
        </p:txBody>
      </p:sp>
      <p:pic>
        <p:nvPicPr>
          <p:cNvPr id="7" name="Picture 6" descr="Logo, icon&#10;&#10;Description automatically generated">
            <a:extLst>
              <a:ext uri="{FF2B5EF4-FFF2-40B4-BE49-F238E27FC236}">
                <a16:creationId xmlns:a16="http://schemas.microsoft.com/office/drawing/2014/main" id="{428BFD0D-D048-EAC3-6A46-76BCDA4002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5032" y="224628"/>
            <a:ext cx="615703" cy="61570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C1AAF18-2313-7E54-D561-652C7C603CE6}"/>
              </a:ext>
            </a:extLst>
          </p:cNvPr>
          <p:cNvSpPr txBox="1"/>
          <p:nvPr/>
        </p:nvSpPr>
        <p:spPr>
          <a:xfrm>
            <a:off x="153530" y="1519687"/>
            <a:ext cx="65693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In this experiment, you will be measuring the resistance of a wire when you change the length. There are three possible methods, depending on the equipment you have available. </a:t>
            </a:r>
            <a:endParaRPr lang="en-US" sz="1200" dirty="0">
              <a:solidFill>
                <a:srgbClr val="002060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E7ABDB8-D0C2-6539-13B6-BB574BDA694A}"/>
              </a:ext>
            </a:extLst>
          </p:cNvPr>
          <p:cNvSpPr/>
          <p:nvPr/>
        </p:nvSpPr>
        <p:spPr>
          <a:xfrm>
            <a:off x="135082" y="1421460"/>
            <a:ext cx="6569388" cy="816049"/>
          </a:xfrm>
          <a:prstGeom prst="round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73615AE-AFAD-B05D-1C33-02469F0EA46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8507" b="7075"/>
          <a:stretch/>
        </p:blipFill>
        <p:spPr>
          <a:xfrm>
            <a:off x="153530" y="2424634"/>
            <a:ext cx="3101374" cy="1418936"/>
          </a:xfrm>
          <a:prstGeom prst="roundRect">
            <a:avLst>
              <a:gd name="adj" fmla="val 3888"/>
            </a:avLst>
          </a:prstGeom>
          <a:ln w="28575">
            <a:solidFill>
              <a:srgbClr val="002060"/>
            </a:solidFill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5D1A4348-FCA8-F0A2-7869-A126F3603B6E}"/>
              </a:ext>
            </a:extLst>
          </p:cNvPr>
          <p:cNvSpPr txBox="1"/>
          <p:nvPr/>
        </p:nvSpPr>
        <p:spPr>
          <a:xfrm>
            <a:off x="3394335" y="2359683"/>
            <a:ext cx="331013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Equipment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Meter ruler with a thin uninsulated wire mounted to it with masking tape (copper or constantan)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Connecting wires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Crocodile clips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2 cells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1.5V bulb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440CE2E-3422-6C61-CA97-CD9318F9A88B}"/>
              </a:ext>
            </a:extLst>
          </p:cNvPr>
          <p:cNvSpPr txBox="1"/>
          <p:nvPr/>
        </p:nvSpPr>
        <p:spPr>
          <a:xfrm>
            <a:off x="129286" y="3965436"/>
            <a:ext cx="659363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Method 3 -  Brightness of a bulb</a:t>
            </a:r>
          </a:p>
          <a:p>
            <a:r>
              <a:rPr lang="en-US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This is a qualitative method to observe the change in resistance.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Connect the two cells together in series and one end to the 0cm end of the mounted wire.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Place the bulb in a series loop with the cells and connect the remaining connecting wire to the wire at the 20cm mark.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Describe the brightness of the bulb. You could do this verbally or giving a mark out of 10.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Repeat steps 2-3 placing the connecting wire at different distances along the wire (every 20cm up to 100cm).</a:t>
            </a:r>
          </a:p>
        </p:txBody>
      </p:sp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7260C13C-13DE-5467-B9FF-96FB51F1A6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9919139"/>
              </p:ext>
            </p:extLst>
          </p:nvPr>
        </p:nvGraphicFramePr>
        <p:xfrm>
          <a:off x="153530" y="5964521"/>
          <a:ext cx="6550940" cy="17621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7762">
                  <a:extLst>
                    <a:ext uri="{9D8B030D-6E8A-4147-A177-3AD203B41FA5}">
                      <a16:colId xmlns:a16="http://schemas.microsoft.com/office/drawing/2014/main" val="3327169255"/>
                    </a:ext>
                  </a:extLst>
                </a:gridCol>
                <a:gridCol w="4763178">
                  <a:extLst>
                    <a:ext uri="{9D8B030D-6E8A-4147-A177-3AD203B41FA5}">
                      <a16:colId xmlns:a16="http://schemas.microsoft.com/office/drawing/2014/main" val="1263536179"/>
                    </a:ext>
                  </a:extLst>
                </a:gridCol>
              </a:tblGrid>
              <a:tr h="270169"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Length of wire (cm)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Brightness of Bulb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9915152"/>
                  </a:ext>
                </a:extLst>
              </a:tr>
              <a:tr h="28277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20</a:t>
                      </a:r>
                    </a:p>
                  </a:txBody>
                  <a:tcPr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1742576"/>
                  </a:ext>
                </a:extLst>
              </a:tr>
              <a:tr h="327125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40</a:t>
                      </a:r>
                    </a:p>
                  </a:txBody>
                  <a:tcPr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8807585"/>
                  </a:ext>
                </a:extLst>
              </a:tr>
              <a:tr h="295707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60</a:t>
                      </a:r>
                    </a:p>
                  </a:txBody>
                  <a:tcPr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7661142"/>
                  </a:ext>
                </a:extLst>
              </a:tr>
              <a:tr h="295706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80</a:t>
                      </a:r>
                    </a:p>
                  </a:txBody>
                  <a:tcPr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6248351"/>
                  </a:ext>
                </a:extLst>
              </a:tr>
              <a:tr h="286537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100</a:t>
                      </a:r>
                    </a:p>
                  </a:txBody>
                  <a:tcPr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527720"/>
                  </a:ext>
                </a:extLst>
              </a:tr>
            </a:tbl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id="{482E68EF-8C7C-2942-4485-FE9A4412F939}"/>
              </a:ext>
            </a:extLst>
          </p:cNvPr>
          <p:cNvSpPr txBox="1"/>
          <p:nvPr/>
        </p:nvSpPr>
        <p:spPr>
          <a:xfrm>
            <a:off x="129286" y="7786779"/>
            <a:ext cx="3429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What does the brightness of the bulb tell us about the resistance in the wire? </a:t>
            </a:r>
            <a:r>
              <a:rPr lang="en-GB" sz="14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________________________________________________________________________________________________________________________________________________________________________________________________________________________</a:t>
            </a:r>
            <a:endParaRPr lang="en-GB" sz="1200" b="1" i="1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30394B7D-1E85-D541-2AFB-E74B72B7786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2164" r="-265"/>
          <a:stretch/>
        </p:blipFill>
        <p:spPr>
          <a:xfrm rot="10800000">
            <a:off x="3784621" y="7862238"/>
            <a:ext cx="2897100" cy="1611414"/>
          </a:xfrm>
          <a:prstGeom prst="roundRect">
            <a:avLst>
              <a:gd name="adj" fmla="val 2852"/>
            </a:avLst>
          </a:prstGeom>
          <a:ln w="28575">
            <a:solidFill>
              <a:srgbClr val="002060"/>
            </a:solidFill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096795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293</TotalTime>
  <Words>728</Words>
  <Application>Microsoft Macintosh PowerPoint</Application>
  <PresentationFormat>A4 Paper (210x297 mm)</PresentationFormat>
  <Paragraphs>79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Arial Rounded MT Bold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Developing Experts</dc:creator>
  <cp:lastModifiedBy>Developing Experts</cp:lastModifiedBy>
  <cp:revision>2</cp:revision>
  <cp:lastPrinted>2023-09-02T08:51:49Z</cp:lastPrinted>
  <dcterms:created xsi:type="dcterms:W3CDTF">2023-07-04T11:16:56Z</dcterms:created>
  <dcterms:modified xsi:type="dcterms:W3CDTF">2023-09-02T08:54:00Z</dcterms:modified>
</cp:coreProperties>
</file>