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60" d="100"/>
          <a:sy n="160" d="100"/>
        </p:scale>
        <p:origin x="1336" y="-48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4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8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1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3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6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0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5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1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4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ED66-7769-4F02-89D3-31E8FFEFA2F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DAEC-372C-455A-9681-7615BF03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20CBA8-B5FC-59C8-BE7E-792F3AD0C35B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8960D-FD66-67B5-6F2A-8527D5316A2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CA085-8287-3219-505D-0064F317E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363A1-7552-B0EE-C203-BD54BFE3CC66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an electric field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568B3-ECF9-A189-3DC9-12D1DE4478D8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KS3-23-02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F80F0E5-F588-9193-F6C8-C608B684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3D484F-8605-0B45-9B7F-1E5D95AF14D7}"/>
              </a:ext>
            </a:extLst>
          </p:cNvPr>
          <p:cNvSpPr txBox="1"/>
          <p:nvPr/>
        </p:nvSpPr>
        <p:spPr>
          <a:xfrm>
            <a:off x="175301" y="1472699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Electric fields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F14E8C-6DF8-BE27-28C1-D5F8DA6EB2A3}"/>
              </a:ext>
            </a:extLst>
          </p:cNvPr>
          <p:cNvSpPr/>
          <p:nvPr/>
        </p:nvSpPr>
        <p:spPr>
          <a:xfrm>
            <a:off x="175300" y="1442171"/>
            <a:ext cx="6507397" cy="35487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5F570-446B-8B7E-5ACC-7D829026E5E4}"/>
              </a:ext>
            </a:extLst>
          </p:cNvPr>
          <p:cNvSpPr txBox="1"/>
          <p:nvPr/>
        </p:nvSpPr>
        <p:spPr>
          <a:xfrm>
            <a:off x="113338" y="1864746"/>
            <a:ext cx="65073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You will be using the online PhET simulator to complete this investigation. This can be found in your online presentation.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 this simulator, you can move to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charged objects (q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and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)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towards and away from each other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and adjust the size of the charge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on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and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Click on </a:t>
            </a:r>
            <a:r>
              <a:rPr lang="en-US" sz="1200" b="1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macro scale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 begin. 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Ensure force values are checked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C48957-E47E-D7D1-BB36-2D1CFA033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28" t="5845" r="19226" b="39988"/>
          <a:stretch/>
        </p:blipFill>
        <p:spPr>
          <a:xfrm>
            <a:off x="3253697" y="2205415"/>
            <a:ext cx="3429000" cy="1694773"/>
          </a:xfrm>
          <a:prstGeom prst="roundRect">
            <a:avLst>
              <a:gd name="adj" fmla="val 5495"/>
            </a:avLst>
          </a:prstGeom>
          <a:ln w="12700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AF34C0-CCE5-97CF-7D5A-1BF564E9D500}"/>
              </a:ext>
            </a:extLst>
          </p:cNvPr>
          <p:cNvSpPr txBox="1"/>
          <p:nvPr/>
        </p:nvSpPr>
        <p:spPr>
          <a:xfrm>
            <a:off x="113338" y="3988404"/>
            <a:ext cx="664764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When the simulator loads,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and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are 3cm apart.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has a charge of -4</a:t>
            </a:r>
            <a:r>
              <a:rPr lang="el-GR" sz="12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μ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C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and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has a charge of 8</a:t>
            </a:r>
            <a:r>
              <a:rPr lang="el-GR" sz="12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μ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C. What is the size of the force on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by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How does this compare to the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force on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by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3. Move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to the 0cm mark and set the charge 10</a:t>
            </a:r>
            <a:r>
              <a:rPr lang="el-GR" sz="12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μ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C.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Move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to the 2cm mark and set the charge 10</a:t>
            </a:r>
            <a:r>
              <a:rPr lang="el-GR" sz="12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μ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C. Record the size of the force in the table below. Then, move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 to 4cm, 6cm, 8cm and 10cm respectively.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4. Describe how the force changes as the distance increases.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</a:br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5. Are these charges attracting or repelling each other?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____________________________________________________________________________________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6. How do the values of force change if q</a:t>
            </a:r>
            <a:r>
              <a:rPr lang="en-GB" sz="1200" baseline="-250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 has a charge of -10</a:t>
            </a:r>
            <a:r>
              <a:rPr lang="el-GR" sz="12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μ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C?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____________________________________________________________________________________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7. What can we learn about electric fields from this simulator?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</a:br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  <a:ea typeface="Segoe UI Symbol" panose="020B0502040204020203" pitchFamily="34" charset="0"/>
              </a:rPr>
              <a:t>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Segoe UI Symbol" panose="020B0502040204020203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C948ECA-31E1-2D18-2455-C1784EA34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67894"/>
              </p:ext>
            </p:extLst>
          </p:nvPr>
        </p:nvGraphicFramePr>
        <p:xfrm>
          <a:off x="175300" y="6119089"/>
          <a:ext cx="6507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9">
                  <a:extLst>
                    <a:ext uri="{9D8B030D-6E8A-4147-A177-3AD203B41FA5}">
                      <a16:colId xmlns:a16="http://schemas.microsoft.com/office/drawing/2014/main" val="622885487"/>
                    </a:ext>
                  </a:extLst>
                </a:gridCol>
                <a:gridCol w="1030094">
                  <a:extLst>
                    <a:ext uri="{9D8B030D-6E8A-4147-A177-3AD203B41FA5}">
                      <a16:colId xmlns:a16="http://schemas.microsoft.com/office/drawing/2014/main" val="662349584"/>
                    </a:ext>
                  </a:extLst>
                </a:gridCol>
                <a:gridCol w="1030094">
                  <a:extLst>
                    <a:ext uri="{9D8B030D-6E8A-4147-A177-3AD203B41FA5}">
                      <a16:colId xmlns:a16="http://schemas.microsoft.com/office/drawing/2014/main" val="2748898038"/>
                    </a:ext>
                  </a:extLst>
                </a:gridCol>
                <a:gridCol w="1030094">
                  <a:extLst>
                    <a:ext uri="{9D8B030D-6E8A-4147-A177-3AD203B41FA5}">
                      <a16:colId xmlns:a16="http://schemas.microsoft.com/office/drawing/2014/main" val="3479241069"/>
                    </a:ext>
                  </a:extLst>
                </a:gridCol>
                <a:gridCol w="1030094">
                  <a:extLst>
                    <a:ext uri="{9D8B030D-6E8A-4147-A177-3AD203B41FA5}">
                      <a16:colId xmlns:a16="http://schemas.microsoft.com/office/drawing/2014/main" val="3224309650"/>
                    </a:ext>
                  </a:extLst>
                </a:gridCol>
                <a:gridCol w="1030094">
                  <a:extLst>
                    <a:ext uri="{9D8B030D-6E8A-4147-A177-3AD203B41FA5}">
                      <a16:colId xmlns:a16="http://schemas.microsoft.com/office/drawing/2014/main" val="1177301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Distance from q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 </a:t>
                      </a:r>
                      <a:r>
                        <a:rPr lang="en-GB" sz="1200" b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(cm)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23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Size of electric force (N)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963633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C893C55F-165C-3B05-321F-B5B5A94CA9DA}"/>
              </a:ext>
            </a:extLst>
          </p:cNvPr>
          <p:cNvGrpSpPr/>
          <p:nvPr/>
        </p:nvGrpSpPr>
        <p:grpSpPr>
          <a:xfrm>
            <a:off x="5666450" y="8890820"/>
            <a:ext cx="1292866" cy="668046"/>
            <a:chOff x="5049000" y="8605490"/>
            <a:chExt cx="1759369" cy="983222"/>
          </a:xfrm>
        </p:grpSpPr>
        <p:pic>
          <p:nvPicPr>
            <p:cNvPr id="29" name="Picture 6" descr="PhET Home Page">
              <a:extLst>
                <a:ext uri="{FF2B5EF4-FFF2-40B4-BE49-F238E27FC236}">
                  <a16:creationId xmlns:a16="http://schemas.microsoft.com/office/drawing/2014/main" id="{39164C4D-B47D-B5ED-7DB1-86E89C67B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06" y="8605490"/>
              <a:ext cx="1285067" cy="50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5DC1AD-34E0-460A-7793-6E1E5D40AC18}"/>
                </a:ext>
              </a:extLst>
            </p:cNvPr>
            <p:cNvSpPr/>
            <p:nvPr/>
          </p:nvSpPr>
          <p:spPr>
            <a:xfrm>
              <a:off x="5049000" y="9113082"/>
              <a:ext cx="1759369" cy="475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>
                  <a:solidFill>
                    <a:srgbClr val="16ADBF"/>
                  </a:solidFill>
                  <a:latin typeface="Arial Rounded MT Bold" panose="020F0704030504030204" pitchFamily="34" charset="0"/>
                </a:rPr>
                <a:t>PhET Interactive Simulations</a:t>
              </a:r>
              <a:br>
                <a:rPr lang="en-US" sz="500" dirty="0">
                  <a:solidFill>
                    <a:srgbClr val="16ADBF"/>
                  </a:solidFill>
                  <a:latin typeface="Arial Rounded MT Bold" panose="020F0704030504030204" pitchFamily="34" charset="0"/>
                </a:rPr>
              </a:br>
              <a:r>
                <a:rPr lang="en-US" sz="500" dirty="0">
                  <a:solidFill>
                    <a:srgbClr val="16ADBF"/>
                  </a:solidFill>
                  <a:latin typeface="Arial Rounded MT Bold" panose="020F0704030504030204" pitchFamily="34" charset="0"/>
                </a:rPr>
                <a:t>University of Colorado Boulder</a:t>
              </a:r>
              <a:br>
                <a:rPr lang="en-US" sz="500" dirty="0">
                  <a:solidFill>
                    <a:srgbClr val="16ADBF"/>
                  </a:solidFill>
                  <a:latin typeface="Arial Rounded MT Bold" panose="020F0704030504030204" pitchFamily="34" charset="0"/>
                </a:rPr>
              </a:br>
              <a:r>
                <a:rPr lang="en-US" sz="500" dirty="0">
                  <a:solidFill>
                    <a:srgbClr val="16ADBF"/>
                  </a:solidFill>
                  <a:latin typeface="Arial Rounded MT Bold" panose="020F0704030504030204" pitchFamily="34" charset="0"/>
                </a:rPr>
                <a:t>http://phet.colorado.edu  </a:t>
              </a:r>
              <a:endParaRPr lang="en-GB" sz="500" dirty="0">
                <a:solidFill>
                  <a:srgbClr val="16ADBF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02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300</Words>
  <Application>Microsoft Macintosh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Segoe UI 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2023-07-06T09:14:43Z</dcterms:created>
  <dcterms:modified xsi:type="dcterms:W3CDTF">2023-09-02T09:44:00Z</dcterms:modified>
</cp:coreProperties>
</file>