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3B4"/>
    <a:srgbClr val="15B8C6"/>
    <a:srgbClr val="FF40FF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6"/>
    <p:restoredTop sz="94692"/>
  </p:normalViewPr>
  <p:slideViewPr>
    <p:cSldViewPr snapToGrid="0" snapToObjects="1">
      <p:cViewPr varScale="1">
        <p:scale>
          <a:sx n="68" d="100"/>
          <a:sy n="68" d="100"/>
        </p:scale>
        <p:origin x="29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DA837-1BC4-0A40-AA5A-469B785C0872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29907-7E8F-4848-9F13-545BE661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2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1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7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4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5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4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3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9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8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7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480" y="10430203"/>
            <a:ext cx="45096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488565" algn="l"/>
                <a:tab pos="2743200" algn="ctr"/>
                <a:tab pos="5486400" algn="r"/>
              </a:tabLst>
            </a:pPr>
            <a:r>
              <a:rPr lang="en-US" sz="11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Developing Experts Ltd. © 2022</a:t>
            </a:r>
          </a:p>
          <a:p>
            <a:pPr algn="ctr">
              <a:spcAft>
                <a:spcPts val="0"/>
              </a:spcAft>
              <a:tabLst>
                <a:tab pos="2743200" algn="ctr"/>
                <a:tab pos="5486400" algn="r"/>
                <a:tab pos="2488565" algn="l"/>
                <a:tab pos="2743200" algn="ctr"/>
                <a:tab pos="5486400" algn="r"/>
              </a:tabLst>
            </a:pPr>
            <a:r>
              <a:rPr lang="en-US" sz="1100" dirty="0">
                <a:solidFill>
                  <a:srgbClr val="15B8C6"/>
                </a:solidFill>
                <a:effectLst/>
                <a:latin typeface="Arial Rounded MT Bold" charset="0"/>
                <a:ea typeface="ＭＳ 明朝" charset="-128"/>
                <a:cs typeface="Times New Roman" charset="0"/>
              </a:rPr>
              <a:t>.</a:t>
            </a:r>
            <a:endParaRPr lang="en-US" sz="1100" dirty="0">
              <a:solidFill>
                <a:srgbClr val="15B8C6"/>
              </a:solidFill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3915" y="339403"/>
            <a:ext cx="6972072" cy="181297"/>
          </a:xfrm>
          <a:prstGeom prst="roundRect">
            <a:avLst/>
          </a:prstGeom>
          <a:solidFill>
            <a:srgbClr val="30A3B4"/>
          </a:solidFill>
          <a:ln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 Rounded MT Bold" charset="0"/>
                <a:ea typeface="Arial Rounded MT Bold" charset="0"/>
                <a:cs typeface="Arial Rounded MT Bold" charset="0"/>
              </a:rPr>
              <a:t>Resource Handout: S04.03.06 Handout</a:t>
            </a:r>
            <a:r>
              <a:rPr lang="en-GB" sz="1200" dirty="0">
                <a:effectLst/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endParaRPr lang="en-GB" sz="1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 flipV="1">
            <a:off x="1472640" y="723897"/>
            <a:ext cx="5793347" cy="599421"/>
          </a:xfrm>
          <a:prstGeom prst="wedgeRoundRectCallout">
            <a:avLst>
              <a:gd name="adj1" fmla="val -54590"/>
              <a:gd name="adj2" fmla="val -7982"/>
              <a:gd name="adj3" fmla="val 16667"/>
            </a:avLst>
          </a:prstGeom>
          <a:noFill/>
          <a:ln w="19050">
            <a:solidFill>
              <a:srgbClr val="15B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47480" y="803520"/>
            <a:ext cx="5643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Understand salivary glands and taste buds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92594" y="1547699"/>
            <a:ext cx="6959152" cy="57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In this exercise, see what you can recall about salivary glands and taste buds.  Use the lesson presentation and key points to help.</a:t>
            </a:r>
            <a:endParaRPr lang="en-GB" altLang="en-US" sz="1600" dirty="0">
              <a:solidFill>
                <a:srgbClr val="30A3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03734" y="1558909"/>
            <a:ext cx="7076341" cy="563142"/>
          </a:xfrm>
          <a:prstGeom prst="roundRect">
            <a:avLst/>
          </a:prstGeom>
          <a:noFill/>
          <a:ln w="19050">
            <a:solidFill>
              <a:srgbClr val="15B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8" b="1" dirty="0">
              <a:solidFill>
                <a:srgbClr val="30A3B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5" y="651112"/>
            <a:ext cx="731520" cy="731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CE5892-506D-B545-9A1B-91CFFF9DAA15}"/>
              </a:ext>
            </a:extLst>
          </p:cNvPr>
          <p:cNvSpPr txBox="1"/>
          <p:nvPr/>
        </p:nvSpPr>
        <p:spPr>
          <a:xfrm>
            <a:off x="203734" y="2282812"/>
            <a:ext cx="5742061" cy="5831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When you digest food, it means you are ______________ it down inside your body. There are many parts of the digestive system, but the first part is your _____________. Inside your mouth is ________________ which comes from the salivary glands and helps to break down our food so we can _______________ it.</a:t>
            </a:r>
          </a:p>
          <a:p>
            <a:endParaRPr lang="en-GB" sz="1600" b="1" dirty="0">
              <a:solidFill>
                <a:srgbClr val="30A3B4"/>
              </a:solidFill>
              <a:latin typeface="Arial Rounded MT Bold" panose="020F0704030504030204" pitchFamily="34" charset="77"/>
            </a:endParaRPr>
          </a:p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Inside our mouths, on the tips of our tongues are tiny ___________   _________.  We have around _________ of these, and they are replaced about every _________ weeks. These can sense the kind of taste of the food you are eating and send _______________ to your brain to say whether the food is sweet, sour or _____________, for example.  These taste buds are important in deciding nice and nasty tastes, and also to ensure we can decide what kind of food is _____________ to eat!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858F4D-8DD6-1647-B67D-73663B246346}"/>
              </a:ext>
            </a:extLst>
          </p:cNvPr>
          <p:cNvSpPr txBox="1"/>
          <p:nvPr/>
        </p:nvSpPr>
        <p:spPr>
          <a:xfrm>
            <a:off x="396391" y="8224819"/>
            <a:ext cx="6768606" cy="2123658"/>
          </a:xfrm>
          <a:prstGeom prst="rect">
            <a:avLst/>
          </a:prstGeom>
          <a:noFill/>
          <a:ln w="19050">
            <a:solidFill>
              <a:srgbClr val="30A3B4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WORD BANK</a:t>
            </a:r>
            <a:endParaRPr lang="en-GB" sz="1600" b="1" dirty="0">
              <a:solidFill>
                <a:srgbClr val="30A3B4"/>
              </a:solidFill>
              <a:latin typeface="Arial Rounded MT Bold" panose="020F0704030504030204" pitchFamily="34" charset="77"/>
            </a:endParaRPr>
          </a:p>
          <a:p>
            <a:pPr algn="ctr"/>
            <a:b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</a:br>
            <a: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mouth		taste buds		safe	     two	</a:t>
            </a:r>
          </a:p>
          <a:p>
            <a:endParaRPr lang="en-GB" sz="1600" b="1" dirty="0">
              <a:solidFill>
                <a:srgbClr val="30A3B4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Breaking		swallow		10,000	     </a:t>
            </a:r>
          </a:p>
          <a:p>
            <a:pPr algn="ctr"/>
            <a:endParaRPr lang="en-GB" sz="1600" b="1" dirty="0">
              <a:solidFill>
                <a:srgbClr val="30A3B4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Saliva		messages		salty</a:t>
            </a:r>
          </a:p>
          <a:p>
            <a:pPr algn="ctr"/>
            <a: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	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360956-614D-E245-89A3-94B2DBCD6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727" y="2819400"/>
            <a:ext cx="1506767" cy="20103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927598-8977-7E4D-B19D-4FB39111A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394" y="5663756"/>
            <a:ext cx="1165432" cy="172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5021" y="10312991"/>
            <a:ext cx="45096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1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Developing Experts Ltd. © 2022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6648" y="2920025"/>
            <a:ext cx="68899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b="1" u="sng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Predictions: </a:t>
            </a:r>
            <a:br>
              <a:rPr lang="en-US" sz="1400" b="1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</a:br>
            <a:r>
              <a:rPr lang="en-US" sz="1400" b="1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When eating the sweet, how well will your talk partner identify the </a:t>
            </a:r>
            <a:r>
              <a:rPr lang="en-GB" sz="1400" b="1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flavour</a:t>
            </a:r>
            <a:r>
              <a:rPr lang="en-US" sz="1400" b="1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?</a:t>
            </a:r>
            <a:br>
              <a:rPr lang="en-US" sz="1400" b="1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</a:br>
            <a:endParaRPr lang="en-US" sz="1400" b="1" dirty="0">
              <a:solidFill>
                <a:srgbClr val="30A3B4"/>
              </a:solidFill>
              <a:latin typeface="Arial Rounded MT Bold" charset="0"/>
              <a:ea typeface="ＭＳ 明朝" charset="-128"/>
              <a:cs typeface="Times New Roman" charset="0"/>
            </a:endParaRP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Blindfolded and nose pinched ……………………………………………………</a:t>
            </a:r>
            <a:br>
              <a:rPr lang="en-US" sz="1400" b="1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sz="1400" b="1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………………………………………………………………………………………....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Blindfolded only …………………………………………………………………….</a:t>
            </a:r>
          </a:p>
          <a:p>
            <a:r>
              <a:rPr lang="en-US" sz="1400" b="1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       ………………………………………………………………………………………....</a:t>
            </a:r>
          </a:p>
          <a:p>
            <a:r>
              <a:rPr lang="en-US" sz="1400" b="1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3.    Neither blindfolded or nose pinched ………………………………………….</a:t>
            </a:r>
            <a:br>
              <a:rPr lang="en-US" sz="1400" b="1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sz="1400" b="1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       ………………………………………………………………………………………....</a:t>
            </a:r>
          </a:p>
          <a:p>
            <a:pPr marL="342900" indent="-342900">
              <a:buAutoNum type="arabicPeriod"/>
            </a:pPr>
            <a:endParaRPr lang="en-US" sz="1400" b="1" dirty="0">
              <a:solidFill>
                <a:srgbClr val="30A3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>
              <a:spcAft>
                <a:spcPts val="0"/>
              </a:spcAft>
            </a:pPr>
            <a:endParaRPr lang="en-US" sz="1400" b="1" dirty="0">
              <a:solidFill>
                <a:srgbClr val="30A3B4"/>
              </a:solidFill>
              <a:latin typeface="Arial Rounded MT Bold" charset="0"/>
              <a:ea typeface="ＭＳ 明朝" charset="-128"/>
              <a:cs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201" y="1505232"/>
            <a:ext cx="6666665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You’re going to blindfold your talk partner.  They are going to chew and eat the same </a:t>
            </a:r>
            <a:r>
              <a:rPr lang="en-GB" sz="1400" b="1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flavour</a:t>
            </a:r>
            <a:r>
              <a:rPr lang="en-US" sz="1400" b="1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sweet three times.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Blindfolded and nose pinched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Blindfolded only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Neither blindfolded or nose pinched.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66648" y="1490639"/>
            <a:ext cx="6989773" cy="1290661"/>
          </a:xfrm>
          <a:prstGeom prst="roundRect">
            <a:avLst/>
          </a:prstGeom>
          <a:noFill/>
          <a:ln w="19050">
            <a:solidFill>
              <a:srgbClr val="15B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30A3B4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 flipV="1">
            <a:off x="1467263" y="620555"/>
            <a:ext cx="5793347" cy="719522"/>
          </a:xfrm>
          <a:prstGeom prst="wedgeRoundRectCallout">
            <a:avLst>
              <a:gd name="adj1" fmla="val -55029"/>
              <a:gd name="adj2" fmla="val -10095"/>
              <a:gd name="adj3" fmla="val 16667"/>
            </a:avLst>
          </a:prstGeom>
          <a:noFill/>
          <a:ln w="19050">
            <a:solidFill>
              <a:srgbClr val="15B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12946" y="775058"/>
            <a:ext cx="564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Understand salivary glands and taste buds.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3915" y="339403"/>
            <a:ext cx="6972072" cy="181297"/>
          </a:xfrm>
          <a:prstGeom prst="roundRect">
            <a:avLst/>
          </a:prstGeom>
          <a:solidFill>
            <a:srgbClr val="30A3B4"/>
          </a:solidFill>
          <a:ln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 Rounded MT Bold" charset="0"/>
                <a:ea typeface="Arial Rounded MT Bold" charset="0"/>
                <a:cs typeface="Arial Rounded MT Bold" charset="0"/>
              </a:rPr>
              <a:t>Resource Handout: S04.03.06 Handout</a:t>
            </a:r>
            <a:r>
              <a:rPr lang="en-GB" sz="1200" dirty="0">
                <a:effectLst/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endParaRPr lang="en-GB" sz="1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8" y="593964"/>
            <a:ext cx="731520" cy="731520"/>
          </a:xfrm>
          <a:prstGeom prst="rect">
            <a:avLst/>
          </a:prstGeom>
        </p:spPr>
      </p:pic>
      <p:pic>
        <p:nvPicPr>
          <p:cNvPr id="4" name="Picture 3" descr="A picture containing indoor, colorful, sweet&#10;&#10;Description automatically generated">
            <a:extLst>
              <a:ext uri="{FF2B5EF4-FFF2-40B4-BE49-F238E27FC236}">
                <a16:creationId xmlns:a16="http://schemas.microsoft.com/office/drawing/2014/main" id="{3D174D42-8515-CE4A-9FDF-F742193F87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86" t="27548" r="9210"/>
          <a:stretch/>
        </p:blipFill>
        <p:spPr>
          <a:xfrm>
            <a:off x="4583206" y="4922502"/>
            <a:ext cx="2709821" cy="1589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8C007E-A5B9-614E-A85A-20D9C8E0E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194" y="4922502"/>
            <a:ext cx="2817812" cy="1878541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A7F90C-A624-AF42-AD12-6913C6DC0B0A}"/>
              </a:ext>
            </a:extLst>
          </p:cNvPr>
          <p:cNvSpPr/>
          <p:nvPr/>
        </p:nvSpPr>
        <p:spPr>
          <a:xfrm>
            <a:off x="266648" y="5099404"/>
            <a:ext cx="1335291" cy="1092200"/>
          </a:xfrm>
          <a:prstGeom prst="roundRect">
            <a:avLst/>
          </a:prstGeom>
          <a:solidFill>
            <a:srgbClr val="30A3B4"/>
          </a:solidFill>
          <a:ln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Rounded MT Bold" panose="020F0704030504030204" pitchFamily="34" charset="77"/>
              </a:rPr>
              <a:t>Take the Test!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7FF3B3D-61BF-544A-AA65-D30FFF679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870217"/>
              </p:ext>
            </p:extLst>
          </p:nvPr>
        </p:nvGraphicFramePr>
        <p:xfrm>
          <a:off x="266648" y="6475573"/>
          <a:ext cx="6828220" cy="3619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055">
                  <a:extLst>
                    <a:ext uri="{9D8B030D-6E8A-4147-A177-3AD203B41FA5}">
                      <a16:colId xmlns:a16="http://schemas.microsoft.com/office/drawing/2014/main" val="3735323797"/>
                    </a:ext>
                  </a:extLst>
                </a:gridCol>
                <a:gridCol w="1707055">
                  <a:extLst>
                    <a:ext uri="{9D8B030D-6E8A-4147-A177-3AD203B41FA5}">
                      <a16:colId xmlns:a16="http://schemas.microsoft.com/office/drawing/2014/main" val="3723058573"/>
                    </a:ext>
                  </a:extLst>
                </a:gridCol>
                <a:gridCol w="1707055">
                  <a:extLst>
                    <a:ext uri="{9D8B030D-6E8A-4147-A177-3AD203B41FA5}">
                      <a16:colId xmlns:a16="http://schemas.microsoft.com/office/drawing/2014/main" val="2512528237"/>
                    </a:ext>
                  </a:extLst>
                </a:gridCol>
                <a:gridCol w="1707055">
                  <a:extLst>
                    <a:ext uri="{9D8B030D-6E8A-4147-A177-3AD203B41FA5}">
                      <a16:colId xmlns:a16="http://schemas.microsoft.com/office/drawing/2014/main" val="2701109957"/>
                    </a:ext>
                  </a:extLst>
                </a:gridCol>
              </a:tblGrid>
              <a:tr h="102377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Flavour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3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Blindfolded and nose-pinched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3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Blindfolded only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3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Neither blindfolded or nose pinched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6051"/>
                  </a:ext>
                </a:extLst>
              </a:tr>
              <a:tr h="6488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04388"/>
                  </a:ext>
                </a:extLst>
              </a:tr>
              <a:tr h="6488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032648"/>
                  </a:ext>
                </a:extLst>
              </a:tr>
              <a:tr h="6488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972625"/>
                  </a:ext>
                </a:extLst>
              </a:tr>
              <a:tr h="6488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840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180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334</Words>
  <Application>Microsoft Macintosh PowerPoint</Application>
  <PresentationFormat>Custom</PresentationFormat>
  <Paragraphs>34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Jean Debney</cp:lastModifiedBy>
  <cp:revision>21</cp:revision>
  <dcterms:created xsi:type="dcterms:W3CDTF">2016-01-11T10:44:09Z</dcterms:created>
  <dcterms:modified xsi:type="dcterms:W3CDTF">2021-12-16T07:26:54Z</dcterms:modified>
</cp:coreProperties>
</file>