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73" r:id="rId2"/>
    <p:sldId id="274" r:id="rId3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0" userDrawn="1">
          <p15:clr>
            <a:srgbClr val="A4A3A4"/>
          </p15:clr>
        </p15:guide>
        <p15:guide id="2" pos="119" userDrawn="1">
          <p15:clr>
            <a:srgbClr val="A4A3A4"/>
          </p15:clr>
        </p15:guide>
        <p15:guide id="3" pos="4201" userDrawn="1">
          <p15:clr>
            <a:srgbClr val="A4A3A4"/>
          </p15:clr>
        </p15:guide>
        <p15:guide id="4" orient="horz" pos="59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7E80"/>
    <a:srgbClr val="55C7CC"/>
    <a:srgbClr val="33CCCC"/>
    <a:srgbClr val="7DEBEB"/>
    <a:srgbClr val="7CE0DE"/>
    <a:srgbClr val="29FAFF"/>
    <a:srgbClr val="69FBFF"/>
    <a:srgbClr val="00C6CB"/>
    <a:srgbClr val="00A7AB"/>
    <a:srgbClr val="00D1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47"/>
    <p:restoredTop sz="95846"/>
  </p:normalViewPr>
  <p:slideViewPr>
    <p:cSldViewPr snapToGrid="0" snapToObjects="1">
      <p:cViewPr varScale="1">
        <p:scale>
          <a:sx n="79" d="100"/>
          <a:sy n="79" d="100"/>
        </p:scale>
        <p:origin x="3064" y="216"/>
      </p:cViewPr>
      <p:guideLst>
        <p:guide orient="horz" pos="920"/>
        <p:guide pos="119"/>
        <p:guide pos="4201"/>
        <p:guide orient="horz" pos="59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268FC-2825-4F6C-8891-42CDD914C3B3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CB3B4-AFA7-461B-BBDC-B26BBDA4B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078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6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6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2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4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2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6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49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1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6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6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1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0F6990-B8E6-1841-29EE-3F2D018496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r="1930" b="55598"/>
          <a:stretch/>
        </p:blipFill>
        <p:spPr>
          <a:xfrm>
            <a:off x="-1" y="9621475"/>
            <a:ext cx="6858002" cy="284525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FAC7815A-BD4A-0D38-82FA-7E3386A0BD8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CA0EE72D-C9D7-D448-903B-E6F91E5817C9}"/>
              </a:ext>
            </a:extLst>
          </p:cNvPr>
          <p:cNvSpPr txBox="1"/>
          <p:nvPr/>
        </p:nvSpPr>
        <p:spPr>
          <a:xfrm>
            <a:off x="3820205" y="9661418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2BA1913-C891-D244-8735-304621ADAD14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N22_66_02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852C0D-0E9F-2441-81D1-87A1F755D317}"/>
              </a:ext>
            </a:extLst>
          </p:cNvPr>
          <p:cNvSpPr txBox="1"/>
          <p:nvPr/>
        </p:nvSpPr>
        <p:spPr>
          <a:xfrm>
            <a:off x="1042997" y="215435"/>
            <a:ext cx="5637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Explore ways to reduce how much rubbish is sent to landfill </a:t>
            </a: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4406A4E2-41B0-2F49-B3F5-E397904FB9A7}"/>
              </a:ext>
            </a:extLst>
          </p:cNvPr>
          <p:cNvSpPr/>
          <p:nvPr/>
        </p:nvSpPr>
        <p:spPr>
          <a:xfrm>
            <a:off x="202034" y="1476037"/>
            <a:ext cx="6478552" cy="878195"/>
          </a:xfrm>
          <a:prstGeom prst="roundRect">
            <a:avLst>
              <a:gd name="adj" fmla="val 10185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Answer the questions below</a:t>
            </a:r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E8AB3C9E-2A88-53A0-F42C-5D2120E5FA97}"/>
              </a:ext>
            </a:extLst>
          </p:cNvPr>
          <p:cNvSpPr/>
          <p:nvPr/>
        </p:nvSpPr>
        <p:spPr>
          <a:xfrm>
            <a:off x="188913" y="2519817"/>
            <a:ext cx="6478552" cy="6936074"/>
          </a:xfrm>
          <a:prstGeom prst="roundRect">
            <a:avLst>
              <a:gd name="adj" fmla="val 1484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AutoNum type="arabicPeriod"/>
            </a:pPr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What type of rubbish is most common in the bin? </a:t>
            </a:r>
          </a:p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</a:t>
            </a:r>
          </a:p>
          <a:p>
            <a:endParaRPr lang="en-GB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Is there any rubbish you could throw away less?</a:t>
            </a:r>
          </a:p>
          <a:p>
            <a:pPr lvl="0"/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</a:t>
            </a:r>
          </a:p>
          <a:p>
            <a:pPr lvl="0"/>
            <a:endParaRPr lang="en-GB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Your formal pledge:</a:t>
            </a:r>
          </a:p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GB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lvl="0" indent="-342900">
              <a:buFont typeface="+mj-lt"/>
              <a:buAutoNum type="arabicPeriod" startAt="4"/>
            </a:pPr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How easy is it to recycle at your school?</a:t>
            </a:r>
          </a:p>
          <a:p>
            <a:pPr lvl="0"/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</a:t>
            </a:r>
          </a:p>
          <a:p>
            <a:pPr lvl="0"/>
            <a:endParaRPr lang="en-GB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lvl="0"/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5. How could recycling be improved at your school?</a:t>
            </a:r>
          </a:p>
          <a:p>
            <a:pPr lvl="0"/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lvl="0"/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005198E-686F-F172-7A35-1F10049E895B}"/>
              </a:ext>
            </a:extLst>
          </p:cNvPr>
          <p:cNvGrpSpPr/>
          <p:nvPr/>
        </p:nvGrpSpPr>
        <p:grpSpPr>
          <a:xfrm>
            <a:off x="18029" y="9343447"/>
            <a:ext cx="543164" cy="547038"/>
            <a:chOff x="18029" y="9343447"/>
            <a:chExt cx="543164" cy="547038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A27435B-5F3F-EBF9-4B64-04B3B2940913}"/>
                </a:ext>
              </a:extLst>
            </p:cNvPr>
            <p:cNvSpPr/>
            <p:nvPr/>
          </p:nvSpPr>
          <p:spPr>
            <a:xfrm>
              <a:off x="18029" y="9343447"/>
              <a:ext cx="543164" cy="547038"/>
            </a:xfrm>
            <a:prstGeom prst="ellipse">
              <a:avLst/>
            </a:prstGeom>
            <a:solidFill>
              <a:srgbClr val="54C7C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97CC83C-B086-2F11-C772-4B93D6AA7AB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155356" y="9381617"/>
              <a:ext cx="263235" cy="49905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94FDE0F-29B2-6EF1-1912-AA88176A9C14}"/>
                </a:ext>
              </a:extLst>
            </p:cNvPr>
            <p:cNvSpPr txBox="1"/>
            <p:nvPr/>
          </p:nvSpPr>
          <p:spPr>
            <a:xfrm>
              <a:off x="188913" y="9455891"/>
              <a:ext cx="1134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5734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0F6990-B8E6-1841-29EE-3F2D018496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r="1930" b="55598"/>
          <a:stretch/>
        </p:blipFill>
        <p:spPr>
          <a:xfrm>
            <a:off x="-1" y="9621475"/>
            <a:ext cx="6858002" cy="284525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FAC7815A-BD4A-0D38-82FA-7E3386A0BD8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CA0EE72D-C9D7-D448-903B-E6F91E5817C9}"/>
              </a:ext>
            </a:extLst>
          </p:cNvPr>
          <p:cNvSpPr txBox="1"/>
          <p:nvPr/>
        </p:nvSpPr>
        <p:spPr>
          <a:xfrm>
            <a:off x="3820205" y="9661418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2BA1913-C891-D244-8735-304621ADAD14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N22_66_02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852C0D-0E9F-2441-81D1-87A1F755D317}"/>
              </a:ext>
            </a:extLst>
          </p:cNvPr>
          <p:cNvSpPr txBox="1"/>
          <p:nvPr/>
        </p:nvSpPr>
        <p:spPr>
          <a:xfrm>
            <a:off x="1042997" y="215435"/>
            <a:ext cx="5637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Explore ways to reduce how much rubbish is sent to landfill </a:t>
            </a: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4406A4E2-41B0-2F49-B3F5-E397904FB9A7}"/>
              </a:ext>
            </a:extLst>
          </p:cNvPr>
          <p:cNvSpPr/>
          <p:nvPr/>
        </p:nvSpPr>
        <p:spPr>
          <a:xfrm>
            <a:off x="202034" y="1476037"/>
            <a:ext cx="6478552" cy="878195"/>
          </a:xfrm>
          <a:prstGeom prst="roundRect">
            <a:avLst>
              <a:gd name="adj" fmla="val 10185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Answer the questions below</a:t>
            </a:r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E8AB3C9E-2A88-53A0-F42C-5D2120E5FA97}"/>
              </a:ext>
            </a:extLst>
          </p:cNvPr>
          <p:cNvSpPr/>
          <p:nvPr/>
        </p:nvSpPr>
        <p:spPr>
          <a:xfrm>
            <a:off x="188913" y="2519817"/>
            <a:ext cx="6478552" cy="6936074"/>
          </a:xfrm>
          <a:prstGeom prst="roundRect">
            <a:avLst>
              <a:gd name="adj" fmla="val 1484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AutoNum type="arabicPeriod"/>
            </a:pPr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Not all types of plastic can be recycled. Find out which types of plastic can be recycled and which types cannot.</a:t>
            </a:r>
          </a:p>
          <a:p>
            <a:pPr marL="342900" indent="-342900">
              <a:buAutoNum type="arabicPeriod"/>
            </a:pPr>
            <a:endParaRPr lang="en-GB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endParaRPr lang="en-GB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endParaRPr lang="en-GB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endParaRPr lang="en-GB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endParaRPr lang="en-GB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b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</a:br>
            <a:endParaRPr lang="en-GB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indent="-342900">
              <a:buAutoNum type="arabicPeriod"/>
            </a:pPr>
            <a:endParaRPr lang="en-GB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indent="-342900">
              <a:buAutoNum type="arabicPeriod"/>
            </a:pPr>
            <a:endParaRPr lang="en-GB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indent="-342900">
              <a:buAutoNum type="arabicPeriod"/>
            </a:pPr>
            <a:endParaRPr lang="en-GB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indent="-342900">
              <a:buAutoNum type="arabicPeriod"/>
            </a:pPr>
            <a:endParaRPr lang="en-GB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Write a paragraph to your local supermarket to find out what they are doing to limit the use of plastic packaging.</a:t>
            </a:r>
          </a:p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</a:t>
            </a:r>
          </a:p>
          <a:p>
            <a:pPr lvl="0"/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</a:t>
            </a:r>
          </a:p>
          <a:p>
            <a:pPr lvl="0"/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</a:t>
            </a:r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lvl="0"/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005198E-686F-F172-7A35-1F10049E895B}"/>
              </a:ext>
            </a:extLst>
          </p:cNvPr>
          <p:cNvGrpSpPr/>
          <p:nvPr/>
        </p:nvGrpSpPr>
        <p:grpSpPr>
          <a:xfrm>
            <a:off x="18029" y="9343447"/>
            <a:ext cx="543164" cy="547038"/>
            <a:chOff x="18029" y="9343447"/>
            <a:chExt cx="543164" cy="547038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A27435B-5F3F-EBF9-4B64-04B3B2940913}"/>
                </a:ext>
              </a:extLst>
            </p:cNvPr>
            <p:cNvSpPr/>
            <p:nvPr/>
          </p:nvSpPr>
          <p:spPr>
            <a:xfrm>
              <a:off x="18029" y="9343447"/>
              <a:ext cx="543164" cy="547038"/>
            </a:xfrm>
            <a:prstGeom prst="ellipse">
              <a:avLst/>
            </a:prstGeom>
            <a:solidFill>
              <a:srgbClr val="54C7C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97CC83C-B086-2F11-C772-4B93D6AA7AB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155356" y="9381617"/>
              <a:ext cx="263235" cy="49905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94FDE0F-29B2-6EF1-1912-AA88176A9C14}"/>
                </a:ext>
              </a:extLst>
            </p:cNvPr>
            <p:cNvSpPr txBox="1"/>
            <p:nvPr/>
          </p:nvSpPr>
          <p:spPr>
            <a:xfrm>
              <a:off x="188913" y="9455891"/>
              <a:ext cx="1134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3</a:t>
              </a:r>
            </a:p>
          </p:txBody>
        </p:sp>
      </p:grp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CFFFCE57-BB52-FD0C-C021-E886C675FE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615321"/>
              </p:ext>
            </p:extLst>
          </p:nvPr>
        </p:nvGraphicFramePr>
        <p:xfrm>
          <a:off x="202033" y="3325678"/>
          <a:ext cx="6465432" cy="2253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2716">
                  <a:extLst>
                    <a:ext uri="{9D8B030D-6E8A-4147-A177-3AD203B41FA5}">
                      <a16:colId xmlns:a16="http://schemas.microsoft.com/office/drawing/2014/main" val="1523519613"/>
                    </a:ext>
                  </a:extLst>
                </a:gridCol>
                <a:gridCol w="3232716">
                  <a:extLst>
                    <a:ext uri="{9D8B030D-6E8A-4147-A177-3AD203B41FA5}">
                      <a16:colId xmlns:a16="http://schemas.microsoft.com/office/drawing/2014/main" val="1305426315"/>
                    </a:ext>
                  </a:extLst>
                </a:gridCol>
              </a:tblGrid>
              <a:tr h="51144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Can be recycled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Can’t be recycled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5066100"/>
                  </a:ext>
                </a:extLst>
              </a:tr>
              <a:tr h="1742268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7185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9802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3660</TotalTime>
  <Words>165</Words>
  <Application>Microsoft Macintosh PowerPoint</Application>
  <PresentationFormat>A4 Paper (210x297 mm)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Developing Experts</cp:lastModifiedBy>
  <cp:revision>45</cp:revision>
  <cp:lastPrinted>2022-07-08T20:17:44Z</cp:lastPrinted>
  <dcterms:created xsi:type="dcterms:W3CDTF">2022-04-04T08:08:59Z</dcterms:created>
  <dcterms:modified xsi:type="dcterms:W3CDTF">2022-08-31T15:21:58Z</dcterms:modified>
</cp:coreProperties>
</file>