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53"/>
  </p:normalViewPr>
  <p:slideViewPr>
    <p:cSldViewPr snapToGrid="0" snapToObjects="1">
      <p:cViewPr varScale="1">
        <p:scale>
          <a:sx n="74" d="100"/>
          <a:sy n="74" d="100"/>
        </p:scale>
        <p:origin x="32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258ED-D669-46B6-A07A-C0CF64DC8BB7}" type="datetimeFigureOut">
              <a:rPr lang="en-GB" smtClean="0"/>
              <a:t>16/08/2022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58073-0891-4687-89DB-BE3B14D99576}" type="slidenum">
              <a:rPr lang="en-GB" smtClean="0"/>
              <a:t>‹#›</a:t>
            </a:fld>
            <a:endParaRPr lang="en-GB"/>
          </a:p>
        </p:txBody>
      </p:sp>
    </p:spTree>
    <p:extLst>
      <p:ext uri="{BB962C8B-B14F-4D97-AF65-F5344CB8AC3E}">
        <p14:creationId xmlns:p14="http://schemas.microsoft.com/office/powerpoint/2010/main" val="272351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image for thermal. Add image like this one from </a:t>
            </a:r>
            <a:r>
              <a:rPr lang="en-GB" dirty="0" err="1"/>
              <a:t>shutterstock</a:t>
            </a:r>
            <a:r>
              <a:rPr lang="en-GB" dirty="0"/>
              <a:t> https://www.shutterstock.com/image-photo/fresh-hot-french-pressed-filtered-coffee-1978564127</a:t>
            </a:r>
          </a:p>
        </p:txBody>
      </p:sp>
      <p:sp>
        <p:nvSpPr>
          <p:cNvPr id="4" name="Slide Number Placeholder 3"/>
          <p:cNvSpPr>
            <a:spLocks noGrp="1"/>
          </p:cNvSpPr>
          <p:nvPr>
            <p:ph type="sldNum" sz="quarter" idx="5"/>
          </p:nvPr>
        </p:nvSpPr>
        <p:spPr/>
        <p:txBody>
          <a:bodyPr/>
          <a:lstStyle/>
          <a:p>
            <a:fld id="{08858073-0891-4687-89DB-BE3B14D99576}" type="slidenum">
              <a:rPr lang="en-GB" smtClean="0"/>
              <a:t>3</a:t>
            </a:fld>
            <a:endParaRPr lang="en-GB"/>
          </a:p>
        </p:txBody>
      </p:sp>
    </p:spTree>
    <p:extLst>
      <p:ext uri="{BB962C8B-B14F-4D97-AF65-F5344CB8AC3E}">
        <p14:creationId xmlns:p14="http://schemas.microsoft.com/office/powerpoint/2010/main" val="276357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8/16/22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KS4-18-01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4904143"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the Kinetic Energy Store</a:t>
            </a:r>
          </a:p>
        </p:txBody>
      </p:sp>
      <p:pic>
        <p:nvPicPr>
          <p:cNvPr id="75" name="Picture 74" descr="Icon&#10;&#10;Description automatically generated">
            <a:extLst>
              <a:ext uri="{FF2B5EF4-FFF2-40B4-BE49-F238E27FC236}">
                <a16:creationId xmlns:a16="http://schemas.microsoft.com/office/drawing/2014/main" id="{493907C7-2328-7143-B27C-EB47C9D2FA16}"/>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xml"/><Relationship Id="rId5" Type="http://schemas.openxmlformats.org/officeDocument/2006/relationships/image" Target="../media/image16.tiff"/><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38A5E5-4596-3E48-A5F0-D63CBC2CC71D}"/>
              </a:ext>
            </a:extLst>
          </p:cNvPr>
          <p:cNvSpPr txBox="1"/>
          <p:nvPr/>
        </p:nvSpPr>
        <p:spPr>
          <a:xfrm>
            <a:off x="2233538" y="1671553"/>
            <a:ext cx="4421262" cy="2308324"/>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One of Scotland’s most famous scientists, engineers</a:t>
            </a:r>
            <a:r>
              <a:rPr lang="en-US" sz="1200" dirty="0">
                <a:solidFill>
                  <a:srgbClr val="16ADBF"/>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and</a:t>
            </a:r>
            <a:r>
              <a:rPr lang="en-US" sz="1200" dirty="0">
                <a:solidFill>
                  <a:srgbClr val="16ADBF"/>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mathematicians was William Thomson, 1</a:t>
            </a:r>
            <a:r>
              <a:rPr lang="en-US" sz="1200" baseline="30000" dirty="0">
                <a:solidFill>
                  <a:srgbClr val="38D4D6"/>
                </a:solidFill>
                <a:latin typeface="Arial Rounded MT Bold" panose="020F0704030504030204" pitchFamily="34" charset="77"/>
              </a:rPr>
              <a:t>st</a:t>
            </a:r>
            <a:r>
              <a:rPr lang="en-US" sz="1200" dirty="0">
                <a:solidFill>
                  <a:srgbClr val="38D4D6"/>
                </a:solidFill>
                <a:latin typeface="Arial Rounded MT Bold" panose="020F0704030504030204" pitchFamily="34" charset="77"/>
              </a:rPr>
              <a:t> Baron Kelvin.  William had been born in Belfast and moved to Glasgow when his father was appointed as professor of mathematics at the university. At the age of 10, he began his own studies at the university.</a:t>
            </a:r>
          </a:p>
          <a:p>
            <a:r>
              <a:rPr lang="en-US" sz="1200" dirty="0">
                <a:solidFill>
                  <a:srgbClr val="38D4D6"/>
                </a:solidFill>
                <a:latin typeface="Arial Rounded MT Bold" panose="020F0704030504030204" pitchFamily="34" charset="77"/>
              </a:rPr>
              <a:t>He was prolific in his inventions and discoveries. Among other things, the Kelvin Scale of absolute temperature is named after Lord Kelvin. He contributed to the laws of thermodynamics.</a:t>
            </a:r>
          </a:p>
          <a:p>
            <a:r>
              <a:rPr lang="en-US" sz="1200" dirty="0">
                <a:solidFill>
                  <a:srgbClr val="38D4D6"/>
                </a:solidFill>
                <a:latin typeface="Arial Rounded MT Bold" panose="020F0704030504030204" pitchFamily="34" charset="77"/>
              </a:rPr>
              <a:t>He is credited as being the first scientist to coin the term ‘kinetic energy’.</a:t>
            </a:r>
          </a:p>
        </p:txBody>
      </p:sp>
      <p:sp>
        <p:nvSpPr>
          <p:cNvPr id="5" name="Rounded Rectangle 4">
            <a:extLst>
              <a:ext uri="{FF2B5EF4-FFF2-40B4-BE49-F238E27FC236}">
                <a16:creationId xmlns:a16="http://schemas.microsoft.com/office/drawing/2014/main" id="{EC608EE3-497D-D34A-8367-6559D5C5394B}"/>
              </a:ext>
            </a:extLst>
          </p:cNvPr>
          <p:cNvSpPr/>
          <p:nvPr/>
        </p:nvSpPr>
        <p:spPr>
          <a:xfrm>
            <a:off x="2206023" y="1301937"/>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Lord Kelvin and kinetic energy</a:t>
            </a:r>
          </a:p>
        </p:txBody>
      </p:sp>
      <p:sp>
        <p:nvSpPr>
          <p:cNvPr id="6" name="Rounded Rectangle 1">
            <a:extLst>
              <a:ext uri="{FF2B5EF4-FFF2-40B4-BE49-F238E27FC236}">
                <a16:creationId xmlns:a16="http://schemas.microsoft.com/office/drawing/2014/main" id="{600D1BBC-4E55-254F-9827-7CA5F56F268B}"/>
              </a:ext>
            </a:extLst>
          </p:cNvPr>
          <p:cNvSpPr/>
          <p:nvPr/>
        </p:nvSpPr>
        <p:spPr>
          <a:xfrm>
            <a:off x="291847" y="7699725"/>
            <a:ext cx="2372031" cy="14951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Question:</a:t>
            </a:r>
          </a:p>
          <a:p>
            <a:pPr lvl="0"/>
            <a:endParaRPr lang="en-US" sz="1200" dirty="0">
              <a:solidFill>
                <a:srgbClr val="38D4D6"/>
              </a:solidFill>
              <a:latin typeface="Arial Rounded MT Bold" panose="020F0704030504030204" pitchFamily="34" charset="77"/>
            </a:endParaRPr>
          </a:p>
          <a:p>
            <a:pPr lvl="0"/>
            <a:r>
              <a:rPr lang="en-US" sz="1200" dirty="0">
                <a:solidFill>
                  <a:srgbClr val="38D4D6"/>
                </a:solidFill>
                <a:latin typeface="Arial Rounded MT Bold" panose="020F0704030504030204" pitchFamily="34" charset="77"/>
              </a:rPr>
              <a:t>What is the kinetic energy of a car that  travels at a speed of 20 m/s and has a mass of 1500 kg?</a:t>
            </a:r>
          </a:p>
          <a:p>
            <a:pPr lvl="0"/>
            <a:endParaRPr lang="en-US" sz="1200" dirty="0">
              <a:solidFill>
                <a:srgbClr val="38D4D6"/>
              </a:solidFill>
              <a:latin typeface="Arial Rounded MT Bold" panose="020F0704030504030204" pitchFamily="34" charset="77"/>
            </a:endParaRPr>
          </a:p>
          <a:p>
            <a:pPr lvl="0"/>
            <a:endParaRPr lang="en-US" sz="1200" dirty="0">
              <a:solidFill>
                <a:srgbClr val="38D4D6"/>
              </a:solidFill>
              <a:latin typeface="Arial Rounded MT Bold" panose="020F0704030504030204" pitchFamily="34" charset="77"/>
            </a:endParaRPr>
          </a:p>
        </p:txBody>
      </p:sp>
      <p:pic>
        <p:nvPicPr>
          <p:cNvPr id="7" name="Picture 6">
            <a:extLst>
              <a:ext uri="{FF2B5EF4-FFF2-40B4-BE49-F238E27FC236}">
                <a16:creationId xmlns:a16="http://schemas.microsoft.com/office/drawing/2014/main" id="{E421B950-184A-A643-8E59-5F0E6C2040C9}"/>
              </a:ext>
            </a:extLst>
          </p:cNvPr>
          <p:cNvPicPr>
            <a:picLocks noChangeAspect="1"/>
          </p:cNvPicPr>
          <p:nvPr/>
        </p:nvPicPr>
        <p:blipFill>
          <a:blip r:embed="rId2"/>
          <a:stretch>
            <a:fillRect/>
          </a:stretch>
        </p:blipFill>
        <p:spPr>
          <a:xfrm>
            <a:off x="328037" y="1567583"/>
            <a:ext cx="1798595" cy="2248244"/>
          </a:xfrm>
          <a:prstGeom prst="rect">
            <a:avLst/>
          </a:prstGeom>
        </p:spPr>
      </p:pic>
      <p:sp>
        <p:nvSpPr>
          <p:cNvPr id="8" name="Rectangle: Rounded Corners 2">
            <a:extLst>
              <a:ext uri="{FF2B5EF4-FFF2-40B4-BE49-F238E27FC236}">
                <a16:creationId xmlns:a16="http://schemas.microsoft.com/office/drawing/2014/main" id="{520759AF-F53C-9145-9F6A-570851974502}"/>
              </a:ext>
            </a:extLst>
          </p:cNvPr>
          <p:cNvSpPr/>
          <p:nvPr/>
        </p:nvSpPr>
        <p:spPr>
          <a:xfrm>
            <a:off x="328037" y="4519744"/>
            <a:ext cx="3367741" cy="1328023"/>
          </a:xfrm>
          <a:prstGeom prst="roundRect">
            <a:avLst/>
          </a:prstGeom>
          <a:ln>
            <a:solidFill>
              <a:srgbClr val="38D4D6"/>
            </a:solidFill>
          </a:ln>
        </p:spPr>
        <p:txBody>
          <a:bodyPr wrap="square" anchor="t">
            <a:spAutoFit/>
          </a:bodyPr>
          <a:lstStyle/>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Kinetic Energy  =  ½  X  Mass  X  Velocity² </a:t>
            </a:r>
          </a:p>
          <a:p>
            <a:r>
              <a:rPr lang="en-US" sz="1200" dirty="0">
                <a:solidFill>
                  <a:srgbClr val="38D4D6"/>
                </a:solidFill>
                <a:latin typeface="Arial Rounded MT Bold" panose="020F0704030504030204" pitchFamily="34" charset="77"/>
              </a:rPr>
              <a:t>       (Joules)                        (kg)          (m/s²)  </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                          Eᴷ   =   ½ MV²    </a:t>
            </a:r>
          </a:p>
          <a:p>
            <a:endParaRPr lang="en-US" sz="1200" dirty="0">
              <a:solidFill>
                <a:srgbClr val="38D4D6"/>
              </a:solidFill>
              <a:latin typeface="Arial Rounded MT Bold" panose="020F0704030504030204" pitchFamily="34" charset="77"/>
            </a:endParaRPr>
          </a:p>
        </p:txBody>
      </p:sp>
      <p:sp>
        <p:nvSpPr>
          <p:cNvPr id="9" name="Rectangle 8">
            <a:extLst>
              <a:ext uri="{FF2B5EF4-FFF2-40B4-BE49-F238E27FC236}">
                <a16:creationId xmlns:a16="http://schemas.microsoft.com/office/drawing/2014/main" id="{FF64EB50-3EA3-4344-8A87-4CA74F03DC5D}"/>
              </a:ext>
            </a:extLst>
          </p:cNvPr>
          <p:cNvSpPr/>
          <p:nvPr/>
        </p:nvSpPr>
        <p:spPr>
          <a:xfrm>
            <a:off x="328253" y="4062592"/>
            <a:ext cx="3398659" cy="461665"/>
          </a:xfrm>
          <a:prstGeom prst="rect">
            <a:avLst/>
          </a:prstGeom>
          <a:noFill/>
          <a:ln>
            <a:noFill/>
          </a:ln>
        </p:spPr>
        <p:txBody>
          <a:bodyPr wrap="square">
            <a:spAutoFit/>
          </a:bodyPr>
          <a:lstStyle/>
          <a:p>
            <a:r>
              <a:rPr lang="en-US" sz="1200" dirty="0">
                <a:solidFill>
                  <a:srgbClr val="38D4D6"/>
                </a:solidFill>
                <a:latin typeface="Arial Rounded MT Bold" panose="020F0704030504030204" pitchFamily="34" charset="77"/>
              </a:rPr>
              <a:t>Kinetic energy: the energy an object or particle has by reason of its motion</a:t>
            </a:r>
            <a:endParaRPr lang="en-US" sz="1200" dirty="0">
              <a:solidFill>
                <a:srgbClr val="38D4D6"/>
              </a:solidFill>
            </a:endParaRPr>
          </a:p>
        </p:txBody>
      </p:sp>
      <p:pic>
        <p:nvPicPr>
          <p:cNvPr id="10" name="Picture 9">
            <a:extLst>
              <a:ext uri="{FF2B5EF4-FFF2-40B4-BE49-F238E27FC236}">
                <a16:creationId xmlns:a16="http://schemas.microsoft.com/office/drawing/2014/main" id="{24F64E1E-A3D1-7743-AC0A-6D4289B799BD}"/>
              </a:ext>
            </a:extLst>
          </p:cNvPr>
          <p:cNvPicPr>
            <a:picLocks noChangeAspect="1"/>
          </p:cNvPicPr>
          <p:nvPr/>
        </p:nvPicPr>
        <p:blipFill>
          <a:blip r:embed="rId3"/>
          <a:stretch>
            <a:fillRect/>
          </a:stretch>
        </p:blipFill>
        <p:spPr>
          <a:xfrm>
            <a:off x="3910655" y="3979877"/>
            <a:ext cx="2557872" cy="1895715"/>
          </a:xfrm>
          <a:prstGeom prst="rect">
            <a:avLst/>
          </a:prstGeom>
        </p:spPr>
      </p:pic>
      <p:pic>
        <p:nvPicPr>
          <p:cNvPr id="11" name="Picture 10">
            <a:extLst>
              <a:ext uri="{FF2B5EF4-FFF2-40B4-BE49-F238E27FC236}">
                <a16:creationId xmlns:a16="http://schemas.microsoft.com/office/drawing/2014/main" id="{D62F68EC-122A-1B4C-B144-D19C1505BAEE}"/>
              </a:ext>
            </a:extLst>
          </p:cNvPr>
          <p:cNvPicPr>
            <a:picLocks noChangeAspect="1"/>
          </p:cNvPicPr>
          <p:nvPr/>
        </p:nvPicPr>
        <p:blipFill>
          <a:blip r:embed="rId4"/>
          <a:stretch>
            <a:fillRect/>
          </a:stretch>
        </p:blipFill>
        <p:spPr>
          <a:xfrm>
            <a:off x="1729670" y="5940238"/>
            <a:ext cx="3367741" cy="1599676"/>
          </a:xfrm>
          <a:prstGeom prst="rect">
            <a:avLst/>
          </a:prstGeom>
        </p:spPr>
      </p:pic>
      <p:sp>
        <p:nvSpPr>
          <p:cNvPr id="12" name="Rectangle: Rounded Corners 2">
            <a:extLst>
              <a:ext uri="{FF2B5EF4-FFF2-40B4-BE49-F238E27FC236}">
                <a16:creationId xmlns:a16="http://schemas.microsoft.com/office/drawing/2014/main" id="{0F10C7C8-4A0F-664D-B0BC-A9D9DE108673}"/>
              </a:ext>
            </a:extLst>
          </p:cNvPr>
          <p:cNvSpPr/>
          <p:nvPr/>
        </p:nvSpPr>
        <p:spPr>
          <a:xfrm>
            <a:off x="2666025" y="7578987"/>
            <a:ext cx="3988775" cy="1736646"/>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Example:</a:t>
            </a:r>
          </a:p>
          <a:p>
            <a:r>
              <a:rPr lang="en-US" sz="1200" dirty="0">
                <a:solidFill>
                  <a:srgbClr val="38D4D6"/>
                </a:solidFill>
                <a:latin typeface="Arial Rounded MT Bold" panose="020F0704030504030204" pitchFamily="34" charset="77"/>
              </a:rPr>
              <a:t>What is the kinetic energy of a car that  travels at a speed of 20 m/s and has a mass of 1500 kg?</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Kinetic Energy  =  ½  X  Mass  X  Velocity² </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      =   0.5   X   1500   X   20²</a:t>
            </a:r>
          </a:p>
          <a:p>
            <a:r>
              <a:rPr lang="en-US" sz="1200" dirty="0">
                <a:solidFill>
                  <a:srgbClr val="38D4D6"/>
                </a:solidFill>
                <a:latin typeface="Arial Rounded MT Bold" panose="020F0704030504030204" pitchFamily="34" charset="77"/>
              </a:rPr>
              <a:t>      =  300,000 J    =   300 kJ</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CCC0D91-D1A7-1F41-B40B-2A30EBE037F1}"/>
              </a:ext>
            </a:extLst>
          </p:cNvPr>
          <p:cNvSpPr/>
          <p:nvPr/>
        </p:nvSpPr>
        <p:spPr>
          <a:xfrm>
            <a:off x="2061579" y="1458515"/>
            <a:ext cx="2734842" cy="174974"/>
          </a:xfrm>
          <a:prstGeom prst="roundRect">
            <a:avLst/>
          </a:prstGeom>
          <a:solidFill>
            <a:srgbClr val="38D4D6"/>
          </a:solidFill>
          <a:ln w="76200">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Rounded MT Bold" panose="020F0704030504030204" pitchFamily="34" charset="0"/>
              </a:rPr>
              <a:t>Practice questions</a:t>
            </a:r>
          </a:p>
        </p:txBody>
      </p:sp>
      <p:sp>
        <p:nvSpPr>
          <p:cNvPr id="5" name="Rectangle: Rounded Corners 2">
            <a:extLst>
              <a:ext uri="{FF2B5EF4-FFF2-40B4-BE49-F238E27FC236}">
                <a16:creationId xmlns:a16="http://schemas.microsoft.com/office/drawing/2014/main" id="{FF801D72-D125-564B-9FB9-3879D5B30397}"/>
              </a:ext>
            </a:extLst>
          </p:cNvPr>
          <p:cNvSpPr/>
          <p:nvPr/>
        </p:nvSpPr>
        <p:spPr>
          <a:xfrm>
            <a:off x="214455" y="1763601"/>
            <a:ext cx="3777518" cy="1804749"/>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What is the kinetic energy of a runner with a mass of 62 kg running at a speed of 0.8 m/s?</a:t>
            </a:r>
          </a:p>
          <a:p>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a:t>
            </a:r>
          </a:p>
        </p:txBody>
      </p:sp>
      <p:sp>
        <p:nvSpPr>
          <p:cNvPr id="6" name="Rectangle 5">
            <a:extLst>
              <a:ext uri="{FF2B5EF4-FFF2-40B4-BE49-F238E27FC236}">
                <a16:creationId xmlns:a16="http://schemas.microsoft.com/office/drawing/2014/main" id="{008CDEEB-9BA8-1946-86D6-6A9FEB01C266}"/>
              </a:ext>
            </a:extLst>
          </p:cNvPr>
          <p:cNvSpPr/>
          <p:nvPr/>
        </p:nvSpPr>
        <p:spPr>
          <a:xfrm>
            <a:off x="2229415" y="3678223"/>
            <a:ext cx="4488426" cy="1569660"/>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What is the velocity of a </a:t>
            </a:r>
            <a:r>
              <a:rPr lang="en-GB" sz="1200" dirty="0">
                <a:solidFill>
                  <a:srgbClr val="38D4D6"/>
                </a:solidFill>
                <a:latin typeface="Arial Rounded MT Bold" panose="020F0704030504030204" pitchFamily="34" charset="77"/>
              </a:rPr>
              <a:t>bus travelling through town with a mass of 5040kg and kinetic energy of 493900J?</a:t>
            </a:r>
          </a:p>
          <a:p>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7" name="TextBox 6">
            <a:extLst>
              <a:ext uri="{FF2B5EF4-FFF2-40B4-BE49-F238E27FC236}">
                <a16:creationId xmlns:a16="http://schemas.microsoft.com/office/drawing/2014/main" id="{01B7BC61-D3BD-8D47-BA59-536643A5D36C}"/>
              </a:ext>
            </a:extLst>
          </p:cNvPr>
          <p:cNvSpPr txBox="1"/>
          <p:nvPr/>
        </p:nvSpPr>
        <p:spPr>
          <a:xfrm>
            <a:off x="2229415" y="7481901"/>
            <a:ext cx="4483227" cy="1877437"/>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Calculate the mass of a wind turbine blade with a kinetic energy of 104040J turning at 6m/s.</a:t>
            </a:r>
          </a:p>
          <a:p>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38D4D6"/>
              </a:solidFill>
              <a:latin typeface="Arial Rounded MT Bold" panose="020F0704030504030204" pitchFamily="34" charset="77"/>
            </a:endParaRPr>
          </a:p>
        </p:txBody>
      </p:sp>
      <p:sp>
        <p:nvSpPr>
          <p:cNvPr id="8" name="Google Shape;101;p2">
            <a:extLst>
              <a:ext uri="{FF2B5EF4-FFF2-40B4-BE49-F238E27FC236}">
                <a16:creationId xmlns:a16="http://schemas.microsoft.com/office/drawing/2014/main" id="{D77E9D85-9839-6541-802D-CF04CB04450A}"/>
              </a:ext>
            </a:extLst>
          </p:cNvPr>
          <p:cNvSpPr/>
          <p:nvPr/>
        </p:nvSpPr>
        <p:spPr>
          <a:xfrm>
            <a:off x="213519" y="5214327"/>
            <a:ext cx="3777518" cy="2117911"/>
          </a:xfrm>
          <a:prstGeom prst="roundRect">
            <a:avLst>
              <a:gd name="adj" fmla="val 16175"/>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sp>
        <p:nvSpPr>
          <p:cNvPr id="9" name="Rectangle 8">
            <a:extLst>
              <a:ext uri="{FF2B5EF4-FFF2-40B4-BE49-F238E27FC236}">
                <a16:creationId xmlns:a16="http://schemas.microsoft.com/office/drawing/2014/main" id="{55C01D99-E3BE-D74E-973F-5A9339CFFC12}"/>
              </a:ext>
            </a:extLst>
          </p:cNvPr>
          <p:cNvSpPr/>
          <p:nvPr/>
        </p:nvSpPr>
        <p:spPr>
          <a:xfrm>
            <a:off x="329996" y="5306214"/>
            <a:ext cx="3544564" cy="1877437"/>
          </a:xfrm>
          <a:prstGeom prst="rect">
            <a:avLst/>
          </a:prstGeom>
        </p:spPr>
        <p:txBody>
          <a:bodyPr wrap="square">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What is the velocity of a hot </a:t>
            </a:r>
            <a:r>
              <a:rPr lang="en-GB" sz="1200" dirty="0">
                <a:solidFill>
                  <a:srgbClr val="38D4D6"/>
                </a:solidFill>
                <a:latin typeface="Arial Rounded MT Bold" panose="020F0704030504030204" pitchFamily="34" charset="77"/>
              </a:rPr>
              <a:t>air balloon with a kinetic energy of 76550J and a mass of 1890kg?</a:t>
            </a:r>
          </a:p>
          <a:p>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a:t>
            </a:r>
            <a:endParaRPr lang="en-US" sz="1200" b="1" dirty="0">
              <a:solidFill>
                <a:srgbClr val="38D4D6"/>
              </a:solidFill>
              <a:latin typeface="Arial Rounded MT Bold" panose="020F0704030504030204" pitchFamily="34" charset="77"/>
            </a:endParaRPr>
          </a:p>
        </p:txBody>
      </p:sp>
      <p:pic>
        <p:nvPicPr>
          <p:cNvPr id="10" name="Picture 9">
            <a:extLst>
              <a:ext uri="{FF2B5EF4-FFF2-40B4-BE49-F238E27FC236}">
                <a16:creationId xmlns:a16="http://schemas.microsoft.com/office/drawing/2014/main" id="{566823A6-818A-7A45-8802-0ABCEF360117}"/>
              </a:ext>
            </a:extLst>
          </p:cNvPr>
          <p:cNvPicPr>
            <a:picLocks noChangeAspect="1"/>
          </p:cNvPicPr>
          <p:nvPr/>
        </p:nvPicPr>
        <p:blipFill rotWithShape="1">
          <a:blip r:embed="rId2"/>
          <a:srcRect l="2044" t="1183" r="2871" b="2855"/>
          <a:stretch/>
        </p:blipFill>
        <p:spPr>
          <a:xfrm>
            <a:off x="569646" y="7481901"/>
            <a:ext cx="1532632" cy="1546761"/>
          </a:xfrm>
          <a:prstGeom prst="rect">
            <a:avLst/>
          </a:prstGeom>
        </p:spPr>
      </p:pic>
      <p:pic>
        <p:nvPicPr>
          <p:cNvPr id="11" name="Picture 10">
            <a:extLst>
              <a:ext uri="{FF2B5EF4-FFF2-40B4-BE49-F238E27FC236}">
                <a16:creationId xmlns:a16="http://schemas.microsoft.com/office/drawing/2014/main" id="{32022429-19F0-354F-AFF6-E1DE73A82327}"/>
              </a:ext>
            </a:extLst>
          </p:cNvPr>
          <p:cNvPicPr>
            <a:picLocks noChangeAspect="1"/>
          </p:cNvPicPr>
          <p:nvPr/>
        </p:nvPicPr>
        <p:blipFill>
          <a:blip r:embed="rId3"/>
          <a:stretch>
            <a:fillRect/>
          </a:stretch>
        </p:blipFill>
        <p:spPr>
          <a:xfrm>
            <a:off x="4167917" y="5321600"/>
            <a:ext cx="2363730" cy="1846664"/>
          </a:xfrm>
          <a:prstGeom prst="rect">
            <a:avLst/>
          </a:prstGeom>
        </p:spPr>
      </p:pic>
      <p:pic>
        <p:nvPicPr>
          <p:cNvPr id="12" name="Picture 11">
            <a:extLst>
              <a:ext uri="{FF2B5EF4-FFF2-40B4-BE49-F238E27FC236}">
                <a16:creationId xmlns:a16="http://schemas.microsoft.com/office/drawing/2014/main" id="{552773F4-75D7-A941-922D-574B0866971B}"/>
              </a:ext>
            </a:extLst>
          </p:cNvPr>
          <p:cNvPicPr>
            <a:picLocks noChangeAspect="1"/>
          </p:cNvPicPr>
          <p:nvPr/>
        </p:nvPicPr>
        <p:blipFill>
          <a:blip r:embed="rId4"/>
          <a:stretch>
            <a:fillRect/>
          </a:stretch>
        </p:blipFill>
        <p:spPr>
          <a:xfrm>
            <a:off x="393431" y="3776719"/>
            <a:ext cx="1761501" cy="1321126"/>
          </a:xfrm>
          <a:prstGeom prst="rect">
            <a:avLst/>
          </a:prstGeom>
        </p:spPr>
      </p:pic>
      <p:pic>
        <p:nvPicPr>
          <p:cNvPr id="13" name="Picture 12">
            <a:extLst>
              <a:ext uri="{FF2B5EF4-FFF2-40B4-BE49-F238E27FC236}">
                <a16:creationId xmlns:a16="http://schemas.microsoft.com/office/drawing/2014/main" id="{22909161-E784-E84C-8F27-0E03F4438C54}"/>
              </a:ext>
            </a:extLst>
          </p:cNvPr>
          <p:cNvPicPr>
            <a:picLocks noChangeAspect="1"/>
          </p:cNvPicPr>
          <p:nvPr/>
        </p:nvPicPr>
        <p:blipFill>
          <a:blip r:embed="rId5"/>
          <a:stretch>
            <a:fillRect/>
          </a:stretch>
        </p:blipFill>
        <p:spPr>
          <a:xfrm>
            <a:off x="4229257" y="1769131"/>
            <a:ext cx="2241050" cy="1729811"/>
          </a:xfrm>
          <a:prstGeom prst="rect">
            <a:avLst/>
          </a:prstGeom>
        </p:spPr>
      </p:pic>
    </p:spTree>
    <p:extLst>
      <p:ext uri="{BB962C8B-B14F-4D97-AF65-F5344CB8AC3E}">
        <p14:creationId xmlns:p14="http://schemas.microsoft.com/office/powerpoint/2010/main" val="132820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61438-4226-1142-BF5C-D2D8356AB864}"/>
              </a:ext>
            </a:extLst>
          </p:cNvPr>
          <p:cNvSpPr txBox="1"/>
          <p:nvPr/>
        </p:nvSpPr>
        <p:spPr>
          <a:xfrm>
            <a:off x="213562" y="1697726"/>
            <a:ext cx="6516000" cy="4154984"/>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Read the statements in the table and match them with one of these energy stores</a:t>
            </a:r>
          </a:p>
          <a:p>
            <a:pPr lvl="0"/>
            <a:endParaRPr lang="en-US" sz="1200" dirty="0">
              <a:solidFill>
                <a:srgbClr val="38D4D6"/>
              </a:solidFill>
              <a:latin typeface="Arial Rounded MT Bold" panose="020F0704030504030204" pitchFamily="34" charset="77"/>
            </a:endParaRPr>
          </a:p>
          <a:p>
            <a:pPr marL="228600" lvl="0" indent="-228600">
              <a:buFont typeface="+mj-lt"/>
              <a:buAutoNum type="alphaUcPeriod"/>
            </a:pPr>
            <a:r>
              <a:rPr lang="en-US" sz="1200" b="1" dirty="0">
                <a:solidFill>
                  <a:srgbClr val="38D4D6"/>
                </a:solidFill>
                <a:latin typeface="Arial Rounded MT Bold" panose="020F0704030504030204" pitchFamily="34" charset="77"/>
              </a:rPr>
              <a:t>Kinetic </a:t>
            </a: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lvl="0"/>
            <a:endParaRPr lang="en-US" sz="1200" b="1" dirty="0">
              <a:solidFill>
                <a:srgbClr val="38D4D6"/>
              </a:solidFill>
              <a:latin typeface="Arial Rounded MT Bold" panose="020F0704030504030204" pitchFamily="34" charset="77"/>
            </a:endParaRPr>
          </a:p>
          <a:p>
            <a:pPr marL="2971800" lvl="6" indent="-228600">
              <a:buFont typeface="+mj-lt"/>
              <a:buAutoNum type="alphaUcPeriod" startAt="2"/>
            </a:pPr>
            <a:r>
              <a:rPr lang="en-US" sz="1200" b="1" dirty="0">
                <a:solidFill>
                  <a:srgbClr val="38D4D6"/>
                </a:solidFill>
                <a:latin typeface="Arial Rounded MT Bold" panose="020F0704030504030204" pitchFamily="34" charset="77"/>
              </a:rPr>
              <a:t>Gravitational </a:t>
            </a: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lvl="0"/>
            <a:endParaRPr lang="en-US" sz="1200" b="1" dirty="0">
              <a:solidFill>
                <a:srgbClr val="38D4D6"/>
              </a:solidFill>
              <a:latin typeface="Arial Rounded MT Bold" panose="020F0704030504030204" pitchFamily="34" charset="77"/>
            </a:endParaRP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marL="228600" lvl="0" indent="-228600">
              <a:buFont typeface="+mj-lt"/>
              <a:buAutoNum type="alphaUcPeriod" startAt="3"/>
            </a:pPr>
            <a:r>
              <a:rPr lang="en-US" sz="1200" b="1" dirty="0">
                <a:solidFill>
                  <a:srgbClr val="38D4D6"/>
                </a:solidFill>
                <a:latin typeface="Arial Rounded MT Bold" panose="020F0704030504030204" pitchFamily="34" charset="77"/>
              </a:rPr>
              <a:t>Thermal</a:t>
            </a:r>
          </a:p>
          <a:p>
            <a:pPr marL="228600" lvl="0" indent="-228600">
              <a:buFont typeface="+mj-lt"/>
              <a:buAutoNum type="alphaUcPeriod" startAt="3"/>
            </a:pPr>
            <a:endParaRPr lang="en-US" sz="1200" b="1" dirty="0">
              <a:solidFill>
                <a:srgbClr val="38D4D6"/>
              </a:solidFill>
              <a:latin typeface="Arial Rounded MT Bold" panose="020F0704030504030204" pitchFamily="34" charset="77"/>
            </a:endParaRPr>
          </a:p>
          <a:p>
            <a:pPr lvl="0"/>
            <a:endParaRPr lang="en-US" sz="1200" b="1" dirty="0">
              <a:solidFill>
                <a:srgbClr val="38D4D6"/>
              </a:solidFill>
              <a:latin typeface="Arial Rounded MT Bold" panose="020F0704030504030204" pitchFamily="34" charset="77"/>
            </a:endParaRP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marL="2971800" lvl="6" indent="-228600">
              <a:buFont typeface="+mj-lt"/>
              <a:buAutoNum type="alphaUcPeriod" startAt="4"/>
            </a:pPr>
            <a:r>
              <a:rPr lang="en-US" sz="1200" b="1" dirty="0">
                <a:solidFill>
                  <a:srgbClr val="38D4D6"/>
                </a:solidFill>
                <a:latin typeface="Arial Rounded MT Bold" panose="020F0704030504030204" pitchFamily="34" charset="77"/>
              </a:rPr>
              <a:t>Elastic			</a:t>
            </a: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lvl="0"/>
            <a:endParaRPr lang="en-US" sz="1200" b="1" dirty="0">
              <a:solidFill>
                <a:srgbClr val="38D4D6"/>
              </a:solidFill>
              <a:latin typeface="Arial Rounded MT Bold" panose="020F0704030504030204" pitchFamily="34" charset="77"/>
            </a:endParaRPr>
          </a:p>
          <a:p>
            <a:pPr marL="228600" lvl="0" indent="-228600">
              <a:buFont typeface="+mj-lt"/>
              <a:buAutoNum type="alphaUcPeriod"/>
            </a:pPr>
            <a:endParaRPr lang="en-US" sz="1200" b="1" dirty="0">
              <a:solidFill>
                <a:srgbClr val="38D4D6"/>
              </a:solidFill>
              <a:latin typeface="Arial Rounded MT Bold" panose="020F0704030504030204" pitchFamily="34" charset="77"/>
            </a:endParaRPr>
          </a:p>
          <a:p>
            <a:pPr marL="228600" lvl="0" indent="-228600">
              <a:buFont typeface="+mj-lt"/>
              <a:buAutoNum type="alphaUcPeriod" startAt="5"/>
            </a:pPr>
            <a:r>
              <a:rPr lang="en-US" sz="1200" b="1" dirty="0">
                <a:solidFill>
                  <a:srgbClr val="38D4D6"/>
                </a:solidFill>
                <a:latin typeface="Arial Rounded MT Bold" panose="020F0704030504030204" pitchFamily="34" charset="77"/>
              </a:rPr>
              <a:t>Chemical </a:t>
            </a:r>
          </a:p>
          <a:p>
            <a:pPr marL="228600" lvl="0" indent="-228600">
              <a:buFont typeface="+mj-lt"/>
              <a:buAutoNum type="alphaUcPeriod" startAt="5"/>
            </a:pPr>
            <a:endParaRPr lang="en-US" sz="1200" b="1" dirty="0">
              <a:solidFill>
                <a:srgbClr val="38D4D6"/>
              </a:solidFill>
              <a:latin typeface="Arial Rounded MT Bold" panose="020F0704030504030204" pitchFamily="34" charset="77"/>
            </a:endParaRPr>
          </a:p>
          <a:p>
            <a:pPr marL="228600" lvl="0" indent="-228600">
              <a:buFont typeface="+mj-lt"/>
              <a:buAutoNum type="alphaUcPeriod" startAt="5"/>
            </a:pPr>
            <a:endParaRPr lang="en-US" sz="1200" b="1" dirty="0">
              <a:solidFill>
                <a:srgbClr val="38D4D6"/>
              </a:solidFill>
              <a:latin typeface="Arial Rounded MT Bold" panose="020F0704030504030204" pitchFamily="34" charset="77"/>
            </a:endParaRPr>
          </a:p>
          <a:p>
            <a:pPr marL="228600" lvl="0" indent="-228600">
              <a:buFont typeface="+mj-lt"/>
              <a:buAutoNum type="alphaUcPeriod" startAt="5"/>
            </a:pPr>
            <a:endParaRPr lang="en-US" sz="1200" b="1" dirty="0">
              <a:solidFill>
                <a:srgbClr val="38D4D6"/>
              </a:solidFill>
              <a:latin typeface="Arial Rounded MT Bold" panose="020F0704030504030204" pitchFamily="34" charset="77"/>
            </a:endParaRPr>
          </a:p>
        </p:txBody>
      </p:sp>
      <p:sp>
        <p:nvSpPr>
          <p:cNvPr id="5" name="Rounded Rectangle 4">
            <a:extLst>
              <a:ext uri="{FF2B5EF4-FFF2-40B4-BE49-F238E27FC236}">
                <a16:creationId xmlns:a16="http://schemas.microsoft.com/office/drawing/2014/main" id="{05B355B9-2590-C64C-A38B-EFBFD8D30FDA}"/>
              </a:ext>
            </a:extLst>
          </p:cNvPr>
          <p:cNvSpPr/>
          <p:nvPr/>
        </p:nvSpPr>
        <p:spPr>
          <a:xfrm>
            <a:off x="1851562" y="1415332"/>
            <a:ext cx="3205468" cy="293324"/>
          </a:xfrm>
          <a:prstGeom prst="roundRect">
            <a:avLst/>
          </a:prstGeom>
          <a:solidFill>
            <a:srgbClr val="38D4D6"/>
          </a:solidFill>
          <a:ln w="76200">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Energy stores</a:t>
            </a:r>
          </a:p>
        </p:txBody>
      </p:sp>
      <p:graphicFrame>
        <p:nvGraphicFramePr>
          <p:cNvPr id="6" name="Google Shape;117;p4">
            <a:extLst>
              <a:ext uri="{FF2B5EF4-FFF2-40B4-BE49-F238E27FC236}">
                <a16:creationId xmlns:a16="http://schemas.microsoft.com/office/drawing/2014/main" id="{F924FDE3-E9FA-6D47-BB43-6CB526F2D5E0}"/>
              </a:ext>
            </a:extLst>
          </p:cNvPr>
          <p:cNvGraphicFramePr/>
          <p:nvPr>
            <p:extLst>
              <p:ext uri="{D42A27DB-BD31-4B8C-83A1-F6EECF244321}">
                <p14:modId xmlns:p14="http://schemas.microsoft.com/office/powerpoint/2010/main" val="1098005115"/>
              </p:ext>
            </p:extLst>
          </p:nvPr>
        </p:nvGraphicFramePr>
        <p:xfrm>
          <a:off x="469899" y="5672431"/>
          <a:ext cx="5928747" cy="3458869"/>
        </p:xfrm>
        <a:graphic>
          <a:graphicData uri="http://schemas.openxmlformats.org/drawingml/2006/table">
            <a:tbl>
              <a:tblPr firstRow="1" bandRow="1">
                <a:noFill/>
              </a:tblPr>
              <a:tblGrid>
                <a:gridCol w="5015971">
                  <a:extLst>
                    <a:ext uri="{9D8B030D-6E8A-4147-A177-3AD203B41FA5}">
                      <a16:colId xmlns:a16="http://schemas.microsoft.com/office/drawing/2014/main" val="20000"/>
                    </a:ext>
                  </a:extLst>
                </a:gridCol>
                <a:gridCol w="912776">
                  <a:extLst>
                    <a:ext uri="{9D8B030D-6E8A-4147-A177-3AD203B41FA5}">
                      <a16:colId xmlns:a16="http://schemas.microsoft.com/office/drawing/2014/main" val="20001"/>
                    </a:ext>
                  </a:extLst>
                </a:gridCol>
              </a:tblGrid>
              <a:tr h="339224">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Definitions of different energy stores</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b="1" dirty="0">
                          <a:solidFill>
                            <a:schemeClr val="bg1"/>
                          </a:solidFill>
                        </a:rPr>
                        <a:t>A - E</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6239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Energy stored in an object as a result of its height</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239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A force acting on an object that may cause the shape of the object to change</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239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The energy that an object or particle has because it moves</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239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This energy is stored in the bonds of atoms and molecules</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6239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Energy that is contained in a system responsible for its temperature</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bl>
          </a:graphicData>
        </a:graphic>
      </p:graphicFrame>
      <p:pic>
        <p:nvPicPr>
          <p:cNvPr id="7" name="Picture 6">
            <a:extLst>
              <a:ext uri="{FF2B5EF4-FFF2-40B4-BE49-F238E27FC236}">
                <a16:creationId xmlns:a16="http://schemas.microsoft.com/office/drawing/2014/main" id="{0A3FF6B0-DECD-1A49-901B-8BB230311534}"/>
              </a:ext>
            </a:extLst>
          </p:cNvPr>
          <p:cNvPicPr>
            <a:picLocks noChangeAspect="1"/>
          </p:cNvPicPr>
          <p:nvPr/>
        </p:nvPicPr>
        <p:blipFill>
          <a:blip r:embed="rId3"/>
          <a:stretch>
            <a:fillRect/>
          </a:stretch>
        </p:blipFill>
        <p:spPr>
          <a:xfrm>
            <a:off x="3980920" y="3615404"/>
            <a:ext cx="2417727" cy="1359971"/>
          </a:xfrm>
          <a:prstGeom prst="rect">
            <a:avLst/>
          </a:prstGeom>
        </p:spPr>
      </p:pic>
      <p:pic>
        <p:nvPicPr>
          <p:cNvPr id="8" name="Picture 7">
            <a:extLst>
              <a:ext uri="{FF2B5EF4-FFF2-40B4-BE49-F238E27FC236}">
                <a16:creationId xmlns:a16="http://schemas.microsoft.com/office/drawing/2014/main" id="{A30A8C2D-DD1E-9345-A9C5-1B618896D274}"/>
              </a:ext>
            </a:extLst>
          </p:cNvPr>
          <p:cNvPicPr>
            <a:picLocks noChangeAspect="1"/>
          </p:cNvPicPr>
          <p:nvPr/>
        </p:nvPicPr>
        <p:blipFill>
          <a:blip r:embed="rId4"/>
          <a:stretch>
            <a:fillRect/>
          </a:stretch>
        </p:blipFill>
        <p:spPr>
          <a:xfrm>
            <a:off x="1394939" y="4526358"/>
            <a:ext cx="1729261" cy="1107808"/>
          </a:xfrm>
          <a:prstGeom prst="rect">
            <a:avLst/>
          </a:prstGeom>
        </p:spPr>
      </p:pic>
      <p:pic>
        <p:nvPicPr>
          <p:cNvPr id="9" name="Picture 8">
            <a:extLst>
              <a:ext uri="{FF2B5EF4-FFF2-40B4-BE49-F238E27FC236}">
                <a16:creationId xmlns:a16="http://schemas.microsoft.com/office/drawing/2014/main" id="{72CC09F4-E4F8-1F45-B590-B2B905B8DA8F}"/>
              </a:ext>
            </a:extLst>
          </p:cNvPr>
          <p:cNvPicPr>
            <a:picLocks noChangeAspect="1"/>
          </p:cNvPicPr>
          <p:nvPr/>
        </p:nvPicPr>
        <p:blipFill>
          <a:blip r:embed="rId5"/>
          <a:stretch>
            <a:fillRect/>
          </a:stretch>
        </p:blipFill>
        <p:spPr>
          <a:xfrm>
            <a:off x="835521" y="2360146"/>
            <a:ext cx="2032081" cy="1140231"/>
          </a:xfrm>
          <a:prstGeom prst="rect">
            <a:avLst/>
          </a:prstGeom>
        </p:spPr>
      </p:pic>
      <p:pic>
        <p:nvPicPr>
          <p:cNvPr id="10" name="Picture 9">
            <a:extLst>
              <a:ext uri="{FF2B5EF4-FFF2-40B4-BE49-F238E27FC236}">
                <a16:creationId xmlns:a16="http://schemas.microsoft.com/office/drawing/2014/main" id="{FEAFF854-1A51-9147-9272-FEF54B88E2D6}"/>
              </a:ext>
            </a:extLst>
          </p:cNvPr>
          <p:cNvPicPr>
            <a:picLocks noChangeAspect="1"/>
          </p:cNvPicPr>
          <p:nvPr/>
        </p:nvPicPr>
        <p:blipFill>
          <a:blip r:embed="rId6"/>
          <a:stretch>
            <a:fillRect/>
          </a:stretch>
        </p:blipFill>
        <p:spPr>
          <a:xfrm>
            <a:off x="4361249" y="2010529"/>
            <a:ext cx="1913144" cy="1434858"/>
          </a:xfrm>
          <a:prstGeom prst="rect">
            <a:avLst/>
          </a:prstGeom>
        </p:spPr>
      </p:pic>
      <p:pic>
        <p:nvPicPr>
          <p:cNvPr id="12" name="Picture 11">
            <a:extLst>
              <a:ext uri="{FF2B5EF4-FFF2-40B4-BE49-F238E27FC236}">
                <a16:creationId xmlns:a16="http://schemas.microsoft.com/office/drawing/2014/main" id="{E1D48F42-CD86-F3F3-A1F7-07A3E2EC1B82}"/>
              </a:ext>
            </a:extLst>
          </p:cNvPr>
          <p:cNvPicPr>
            <a:picLocks noChangeAspect="1"/>
          </p:cNvPicPr>
          <p:nvPr/>
        </p:nvPicPr>
        <p:blipFill>
          <a:blip r:embed="rId7"/>
          <a:stretch>
            <a:fillRect/>
          </a:stretch>
        </p:blipFill>
        <p:spPr>
          <a:xfrm>
            <a:off x="1851561" y="3516934"/>
            <a:ext cx="985434" cy="990291"/>
          </a:xfrm>
          <a:prstGeom prst="rect">
            <a:avLst/>
          </a:prstGeom>
        </p:spPr>
      </p:pic>
    </p:spTree>
    <p:extLst>
      <p:ext uri="{BB962C8B-B14F-4D97-AF65-F5344CB8AC3E}">
        <p14:creationId xmlns:p14="http://schemas.microsoft.com/office/powerpoint/2010/main" val="3901278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438</Words>
  <Application>Microsoft Macintosh PowerPoint</Application>
  <PresentationFormat>A4 Paper (210x297 mm)</PresentationFormat>
  <Paragraphs>60</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10</cp:revision>
  <dcterms:created xsi:type="dcterms:W3CDTF">2022-04-04T12:23:53Z</dcterms:created>
  <dcterms:modified xsi:type="dcterms:W3CDTF">2022-08-16T17:23:12Z</dcterms:modified>
</cp:coreProperties>
</file>